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8" r:id="rId3"/>
    <p:sldId id="275" r:id="rId4"/>
    <p:sldId id="276" r:id="rId5"/>
    <p:sldId id="266" r:id="rId6"/>
    <p:sldId id="277" r:id="rId7"/>
    <p:sldId id="278" r:id="rId8"/>
    <p:sldId id="279" r:id="rId9"/>
    <p:sldId id="280" r:id="rId10"/>
    <p:sldId id="281" r:id="rId11"/>
    <p:sldId id="359" r:id="rId12"/>
    <p:sldId id="362" r:id="rId13"/>
    <p:sldId id="363" r:id="rId14"/>
    <p:sldId id="368" r:id="rId15"/>
    <p:sldId id="366" r:id="rId16"/>
    <p:sldId id="367" r:id="rId17"/>
    <p:sldId id="364" r:id="rId18"/>
    <p:sldId id="361" r:id="rId19"/>
    <p:sldId id="274"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
      <p:font typeface="Lato" panose="020F0502020204030203" pitchFamily="34" charset="0"/>
      <p:regular r:id="rId30"/>
      <p:bold r:id="rId31"/>
      <p:italic r:id="rId32"/>
      <p:boldItalic r:id="rId33"/>
    </p:embeddedFont>
    <p:embeddedFont>
      <p:font typeface="Lato Black" panose="020F0A02020204030203" pitchFamily="34" charset="0"/>
      <p:bold r:id="rId34"/>
      <p:boldItalic r:id="rId35"/>
    </p:embeddedFont>
    <p:embeddedFont>
      <p:font typeface="Montserrat" panose="00000500000000000000" pitchFamily="50"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133">
          <p15:clr>
            <a:srgbClr val="A4A3A4"/>
          </p15:clr>
        </p15:guide>
        <p15:guide id="2" pos="189">
          <p15:clr>
            <a:srgbClr val="A4A3A4"/>
          </p15:clr>
        </p15:guide>
        <p15:guide id="3" orient="horz" pos="232" userDrawn="1">
          <p15:clr>
            <a:srgbClr val="A4A3A4"/>
          </p15:clr>
        </p15:guide>
        <p15:guide id="4" pos="7491">
          <p15:clr>
            <a:srgbClr val="A4A3A4"/>
          </p15:clr>
        </p15:guide>
        <p15:guide id="5" pos="2570">
          <p15:clr>
            <a:srgbClr val="A4A3A4"/>
          </p15:clr>
        </p15:guide>
        <p15:guide id="6" orient="horz" pos="2296">
          <p15:clr>
            <a:srgbClr val="A4A3A4"/>
          </p15:clr>
        </p15:guide>
        <p15:guide id="7" pos="5337">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j2honVhRcPQKBRPZKfyWngAuYcS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DFEA47-E2B6-5F40-29C2-1B57DA3D3D3B}" name="Beverley Dormer" initials="BD" userId="S::beverley.dormer@smokeci.com::0d07d4eb-4bc7-47c8-8553-a8ed9dc49102" providerId="AD"/>
  <p188:author id="{E6FC444C-4A96-1419-8229-471AA34427F1}" name="Michelle Berrange" initials="MB" userId="S::michelle.berrange@smokeci.com::bf1cc445-b309-4b05-8eda-5ce291034f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596349-515C-413E-ACC0-95BD892E76C7}">
  <a:tblStyle styleId="{DD596349-515C-413E-ACC0-95BD892E76C7}" styleName="Table_0">
    <a:wholeTbl>
      <a:tcTxStyle b="off" i="off">
        <a:font>
          <a:latin typeface="Montserrat"/>
          <a:ea typeface="Montserrat"/>
          <a:cs typeface="Montserrat"/>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032" y="48"/>
      </p:cViewPr>
      <p:guideLst>
        <p:guide orient="horz" pos="4133"/>
        <p:guide pos="189"/>
        <p:guide orient="horz" pos="232"/>
        <p:guide pos="7491"/>
        <p:guide pos="2570"/>
        <p:guide orient="horz" pos="2296"/>
        <p:guide pos="53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customschemas.google.com/relationships/presentationmetadata" Target="metadata"/><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069705047085751"/>
          <c:y val="7.9589305849837783E-2"/>
          <c:w val="0.97495676142344545"/>
          <c:h val="0.70476955539217523"/>
        </c:manualLayout>
      </c:layout>
      <c:doughnutChart>
        <c:varyColors val="1"/>
        <c:ser>
          <c:idx val="0"/>
          <c:order val="0"/>
          <c:tx>
            <c:strRef>
              <c:f>NPS!$P$21</c:f>
              <c:strCache>
                <c:ptCount val="1"/>
                <c:pt idx="0">
                  <c:v>Banking</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3099-4345-BC7C-639EAF2CB11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3099-4345-BC7C-639EAF2CB116}"/>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3099-4345-BC7C-639EAF2CB11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099-4345-BC7C-639EAF2CB11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099-4345-BC7C-639EAF2CB11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099-4345-BC7C-639EAF2CB11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099-4345-BC7C-639EAF2CB11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099-4345-BC7C-639EAF2CB11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099-4345-BC7C-639EAF2CB116}"/>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099-4345-BC7C-639EAF2CB116}"/>
              </c:ext>
            </c:extLst>
          </c:dPt>
          <c:dLbls>
            <c:dLbl>
              <c:idx val="0"/>
              <c:tx>
                <c:rich>
                  <a:bodyPr/>
                  <a:lstStyle/>
                  <a:p>
                    <a:fld id="{B843FF1F-AAB4-4C49-919A-937487D3A902}" type="VALUE">
                      <a:rPr lang="en-US" b="1"/>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099-4345-BC7C-639EAF2CB116}"/>
                </c:ext>
              </c:extLst>
            </c:dLbl>
            <c:dLbl>
              <c:idx val="1"/>
              <c:layout>
                <c:manualLayout>
                  <c:x val="6.4985578446482735E-3"/>
                  <c:y val="-6.2627999055155543E-3"/>
                </c:manualLayout>
              </c:layout>
              <c:tx>
                <c:rich>
                  <a:bodyPr/>
                  <a:lstStyle/>
                  <a:p>
                    <a:fld id="{C718FE47-AC05-45A3-AA3C-A4AFFB7C5D00}" type="VALUE">
                      <a:rPr lang="en-US">
                        <a:solidFill>
                          <a:srgbClr val="2E444E"/>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099-4345-BC7C-639EAF2CB116}"/>
                </c:ext>
              </c:extLst>
            </c:dLbl>
            <c:spPr>
              <a:noFill/>
              <a:ln>
                <a:noFill/>
              </a:ln>
              <a:effectLst/>
            </c:spPr>
            <c:txPr>
              <a:bodyPr rot="0" spcFirstLastPara="1" vertOverflow="ellipsis" vert="horz" wrap="square" anchor="ctr" anchorCtr="1"/>
              <a:lstStyle/>
              <a:p>
                <a:pPr>
                  <a:defRPr sz="1200" b="1" i="0" u="none" strike="noStrike" kern="1200" baseline="0">
                    <a:solidFill>
                      <a:srgbClr val="2E4550"/>
                    </a:solidFill>
                    <a:latin typeface="Lato Black" panose="020F0A02020204030203"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NPS!$Q$20:$S$20</c:f>
              <c:strCache>
                <c:ptCount val="3"/>
                <c:pt idx="0">
                  <c:v>Detractors </c:v>
                </c:pt>
                <c:pt idx="1">
                  <c:v>Passives</c:v>
                </c:pt>
                <c:pt idx="2">
                  <c:v>Promoters</c:v>
                </c:pt>
              </c:strCache>
            </c:strRef>
          </c:cat>
          <c:val>
            <c:numRef>
              <c:f>NPS!$Q$21:$S$21</c:f>
              <c:numCache>
                <c:formatCode>0.00%</c:formatCode>
                <c:ptCount val="3"/>
                <c:pt idx="0">
                  <c:v>0.22509999999999999</c:v>
                </c:pt>
                <c:pt idx="1">
                  <c:v>0.1195</c:v>
                </c:pt>
                <c:pt idx="2">
                  <c:v>0.65539999999999998</c:v>
                </c:pt>
              </c:numCache>
            </c:numRef>
          </c:val>
          <c:extLst>
            <c:ext xmlns:c16="http://schemas.microsoft.com/office/drawing/2014/chart" uri="{C3380CC4-5D6E-409C-BE32-E72D297353CC}">
              <c16:uniqueId val="{00000014-3099-4345-BC7C-639EAF2CB116}"/>
            </c:ext>
          </c:extLst>
        </c:ser>
        <c:dLbls>
          <c:showLegendKey val="0"/>
          <c:showVal val="1"/>
          <c:showCatName val="0"/>
          <c:showSerName val="0"/>
          <c:showPercent val="0"/>
          <c:showBubbleSize val="0"/>
          <c:showLeaderLines val="1"/>
        </c:dLbls>
        <c:firstSliceAng val="0"/>
        <c:holeSize val="30"/>
      </c:doughnutChart>
      <c:spPr>
        <a:noFill/>
        <a:ln>
          <a:noFill/>
        </a:ln>
        <a:effectLst/>
      </c:spPr>
    </c:plotArea>
    <c:legend>
      <c:legendPos val="r"/>
      <c:legendEntry>
        <c:idx val="0"/>
        <c:txPr>
          <a:bodyPr rot="0" spcFirstLastPara="1" vertOverflow="ellipsis" vert="horz" wrap="square" anchor="ctr" anchorCtr="1"/>
          <a:lstStyle/>
          <a:p>
            <a:pPr>
              <a:defRPr sz="1100" b="0" i="0" u="none" strike="noStrike" kern="1200" baseline="0">
                <a:solidFill>
                  <a:schemeClr val="bg1"/>
                </a:solidFill>
                <a:latin typeface="Lato" panose="020F0502020204030203" pitchFamily="34" charset="0"/>
                <a:ea typeface="+mn-ea"/>
                <a:cs typeface="+mn-cs"/>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bg1"/>
                </a:solidFill>
                <a:latin typeface="Lato" panose="020F0502020204030203" pitchFamily="34" charset="0"/>
                <a:ea typeface="+mn-ea"/>
                <a:cs typeface="+mn-cs"/>
              </a:defRPr>
            </a:pPr>
            <a:endParaRPr lang="en-US"/>
          </a:p>
        </c:txPr>
      </c:legendEntry>
      <c:legendEntry>
        <c:idx val="2"/>
        <c:txPr>
          <a:bodyPr rot="0" spcFirstLastPara="1" vertOverflow="ellipsis" vert="horz" wrap="square" anchor="ctr" anchorCtr="1"/>
          <a:lstStyle/>
          <a:p>
            <a:pPr>
              <a:defRPr sz="1100" b="0" i="0" u="none" strike="noStrike" kern="1200" baseline="0">
                <a:solidFill>
                  <a:schemeClr val="bg1"/>
                </a:solidFill>
                <a:latin typeface="Lato" panose="020F0502020204030203" pitchFamily="34" charset="0"/>
                <a:ea typeface="+mn-ea"/>
                <a:cs typeface="+mn-cs"/>
              </a:defRPr>
            </a:pPr>
            <a:endParaRPr lang="en-US"/>
          </a:p>
        </c:txPr>
      </c:legendEntry>
      <c:layout>
        <c:manualLayout>
          <c:xMode val="edge"/>
          <c:yMode val="edge"/>
          <c:x val="0.70856275252525247"/>
          <c:y val="0.38122101449275364"/>
          <c:w val="0.13533409090909088"/>
          <c:h val="0.2444905797101449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Lato" panose="020F050202020403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w="25400">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7182062007874016"/>
          <c:y val="9.5695306613231626E-2"/>
          <c:w val="0.81099187992125987"/>
          <c:h val="0.81262328908567361"/>
        </c:manualLayout>
      </c:layout>
      <c:bar3DChart>
        <c:barDir val="bar"/>
        <c:grouping val="clustered"/>
        <c:varyColors val="0"/>
        <c:ser>
          <c:idx val="0"/>
          <c:order val="0"/>
          <c:tx>
            <c:strRef>
              <c:f>Sheet1!$B$1</c:f>
              <c:strCache>
                <c:ptCount val="1"/>
                <c:pt idx="0">
                  <c:v>Promoters</c:v>
                </c:pt>
              </c:strCache>
            </c:strRef>
          </c:tx>
          <c:spPr>
            <a:solidFill>
              <a:schemeClr val="accent1"/>
            </a:solidFill>
            <a:ln>
              <a:noFill/>
            </a:ln>
            <a:effectLst/>
            <a:sp3d/>
          </c:spPr>
          <c:invertIfNegative val="0"/>
          <c:dLbls>
            <c:dLbl>
              <c:idx val="0"/>
              <c:layout>
                <c:manualLayout>
                  <c:x val="1.001499355675714E-2"/>
                  <c:y val="0"/>
                </c:manualLayout>
              </c:layout>
              <c:tx>
                <c:rich>
                  <a:bodyPr/>
                  <a:lstStyle/>
                  <a:p>
                    <a:r>
                      <a:rPr lang="en-US" dirty="0"/>
                      <a:t>85,53%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072-4709-A6D2-43B3C280D6BA}"/>
                </c:ext>
              </c:extLst>
            </c:dLbl>
            <c:dLbl>
              <c:idx val="1"/>
              <c:layout>
                <c:manualLayout>
                  <c:x val="8.4150329594312578E-3"/>
                  <c:y val="-2.0463704317197086E-3"/>
                </c:manualLayout>
              </c:layout>
              <c:tx>
                <c:rich>
                  <a:bodyPr/>
                  <a:lstStyle/>
                  <a:p>
                    <a:fld id="{32281985-14E1-41BA-A26F-763CEB6FEEAD}"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F1E-4A1B-B97A-38519106868D}"/>
                </c:ext>
              </c:extLst>
            </c:dLbl>
            <c:dLbl>
              <c:idx val="2"/>
              <c:layout>
                <c:manualLayout>
                  <c:x val="-3.4433807134485344E-4"/>
                  <c:y val="-4.3647763919899135E-3"/>
                </c:manualLayout>
              </c:layout>
              <c:tx>
                <c:rich>
                  <a:bodyPr/>
                  <a:lstStyle/>
                  <a:p>
                    <a:fld id="{4F34D6B5-B6DC-42A8-8409-5935788FB6FB}"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F1E-4A1B-B97A-38519106868D}"/>
                </c:ext>
              </c:extLst>
            </c:dLbl>
            <c:dLbl>
              <c:idx val="3"/>
              <c:layout>
                <c:manualLayout>
                  <c:x val="-1.1646396104189986E-3"/>
                  <c:y val="-6.2751393506415617E-3"/>
                </c:manualLayout>
              </c:layout>
              <c:tx>
                <c:rich>
                  <a:bodyPr/>
                  <a:lstStyle/>
                  <a:p>
                    <a:fld id="{5C4E6347-FC8C-4066-9C55-D20D1DC21311}"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F1E-4A1B-B97A-38519106868D}"/>
                </c:ext>
              </c:extLst>
            </c:dLbl>
            <c:dLbl>
              <c:idx val="4"/>
              <c:layout>
                <c:manualLayout>
                  <c:x val="9.8175384526698016E-3"/>
                  <c:y val="0"/>
                </c:manualLayout>
              </c:layout>
              <c:tx>
                <c:rich>
                  <a:bodyPr/>
                  <a:lstStyle/>
                  <a:p>
                    <a:fld id="{7AADA0CD-080D-4B3F-AF4A-D01AB7EEDC96}"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F1E-4A1B-B97A-38519106868D}"/>
                </c:ext>
              </c:extLst>
            </c:dLbl>
            <c:dLbl>
              <c:idx val="5"/>
              <c:layout>
                <c:manualLayout>
                  <c:x val="3.431186192483289E-3"/>
                  <c:y val="-2.1823881959949568E-3"/>
                </c:manualLayout>
              </c:layout>
              <c:tx>
                <c:rich>
                  <a:bodyPr/>
                  <a:lstStyle/>
                  <a:p>
                    <a:fld id="{75DE4934-8A5A-4147-BAB1-9BA88150BB9D}"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F1E-4A1B-B97A-38519106868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Lato Black" panose="020F0A0202020403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Cancellations</c:v>
                </c:pt>
                <c:pt idx="1">
                  <c:v>Relational</c:v>
                </c:pt>
                <c:pt idx="2">
                  <c:v>Contact Centre</c:v>
                </c:pt>
                <c:pt idx="3">
                  <c:v>Usage</c:v>
                </c:pt>
                <c:pt idx="4">
                  <c:v>Onboarding</c:v>
                </c:pt>
                <c:pt idx="5">
                  <c:v>Sales</c:v>
                </c:pt>
              </c:strCache>
            </c:strRef>
          </c:cat>
          <c:val>
            <c:numRef>
              <c:f>Sheet1!$B$2:$B$7</c:f>
              <c:numCache>
                <c:formatCode>General</c:formatCode>
                <c:ptCount val="6"/>
                <c:pt idx="0">
                  <c:v>37.01</c:v>
                </c:pt>
                <c:pt idx="1">
                  <c:v>48.78</c:v>
                </c:pt>
                <c:pt idx="2">
                  <c:v>77.06</c:v>
                </c:pt>
                <c:pt idx="3">
                  <c:v>66.97</c:v>
                </c:pt>
                <c:pt idx="4" formatCode="0.00">
                  <c:v>83.53</c:v>
                </c:pt>
                <c:pt idx="5">
                  <c:v>59.19</c:v>
                </c:pt>
              </c:numCache>
            </c:numRef>
          </c:val>
          <c:extLst>
            <c:ext xmlns:c16="http://schemas.microsoft.com/office/drawing/2014/chart" uri="{C3380CC4-5D6E-409C-BE32-E72D297353CC}">
              <c16:uniqueId val="{00000000-6072-4709-A6D2-43B3C280D6BA}"/>
            </c:ext>
          </c:extLst>
        </c:ser>
        <c:ser>
          <c:idx val="1"/>
          <c:order val="1"/>
          <c:tx>
            <c:strRef>
              <c:f>Sheet1!$C$1</c:f>
              <c:strCache>
                <c:ptCount val="1"/>
                <c:pt idx="0">
                  <c:v>Passives</c:v>
                </c:pt>
              </c:strCache>
            </c:strRef>
          </c:tx>
          <c:spPr>
            <a:solidFill>
              <a:srgbClr val="F9A456"/>
            </a:solidFill>
            <a:ln>
              <a:noFill/>
            </a:ln>
            <a:effectLst/>
            <a:sp3d/>
          </c:spPr>
          <c:invertIfNegative val="0"/>
          <c:dLbls>
            <c:dLbl>
              <c:idx val="0"/>
              <c:layout>
                <c:manualLayout>
                  <c:x val="0"/>
                  <c:y val="-2.1823881959949568E-3"/>
                </c:manualLayout>
              </c:layout>
              <c:tx>
                <c:rich>
                  <a:bodyPr/>
                  <a:lstStyle/>
                  <a:p>
                    <a:fld id="{1EEE2BF9-EB36-4BAF-9C0A-F5C7079524E8}"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0AF-41E7-A8E3-9498BA09A536}"/>
                </c:ext>
              </c:extLst>
            </c:dLbl>
            <c:dLbl>
              <c:idx val="1"/>
              <c:layout>
                <c:manualLayout>
                  <c:x val="-2.9270702733014618E-17"/>
                  <c:y val="-4.3647763919899135E-3"/>
                </c:manualLayout>
              </c:layout>
              <c:tx>
                <c:rich>
                  <a:bodyPr/>
                  <a:lstStyle/>
                  <a:p>
                    <a:fld id="{20FC1717-9703-4203-A2FD-7D37664E1FA7}"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0AF-41E7-A8E3-9498BA09A536}"/>
                </c:ext>
              </c:extLst>
            </c:dLbl>
            <c:dLbl>
              <c:idx val="2"/>
              <c:layout>
                <c:manualLayout>
                  <c:x val="3.1932044586185843E-3"/>
                  <c:y val="-2.1823881959949568E-3"/>
                </c:manualLayout>
              </c:layout>
              <c:tx>
                <c:rich>
                  <a:bodyPr/>
                  <a:lstStyle/>
                  <a:p>
                    <a:fld id="{75C7585B-830F-4F6B-85C1-9CDA84B8A4B4}"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AF-41E7-A8E3-9498BA09A536}"/>
                </c:ext>
              </c:extLst>
            </c:dLbl>
            <c:dLbl>
              <c:idx val="3"/>
              <c:layout>
                <c:manualLayout>
                  <c:x val="1.5966022293092336E-3"/>
                  <c:y val="-2.1823881959949568E-3"/>
                </c:manualLayout>
              </c:layout>
              <c:tx>
                <c:rich>
                  <a:bodyPr/>
                  <a:lstStyle/>
                  <a:p>
                    <a:fld id="{4EC9FEFB-C9E7-4017-9377-C15D8ED0476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0AF-41E7-A8E3-9498BA09A536}"/>
                </c:ext>
              </c:extLst>
            </c:dLbl>
            <c:dLbl>
              <c:idx val="4"/>
              <c:layout>
                <c:manualLayout>
                  <c:x val="3.1932044586185843E-3"/>
                  <c:y val="-2.1823881959949967E-3"/>
                </c:manualLayout>
              </c:layout>
              <c:tx>
                <c:rich>
                  <a:bodyPr/>
                  <a:lstStyle/>
                  <a:p>
                    <a:fld id="{CABE2DD9-24F3-4ED7-8D52-FB5706204120}"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0AF-41E7-A8E3-9498BA09A536}"/>
                </c:ext>
              </c:extLst>
            </c:dLbl>
            <c:dLbl>
              <c:idx val="5"/>
              <c:layout>
                <c:manualLayout>
                  <c:x val="3.1932044586185258E-3"/>
                  <c:y val="-4.3647763919899135E-3"/>
                </c:manualLayout>
              </c:layout>
              <c:tx>
                <c:rich>
                  <a:bodyPr/>
                  <a:lstStyle/>
                  <a:p>
                    <a:fld id="{5F4101A4-8A60-45A7-94D5-CAFE1C1F19CF}"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0AF-41E7-A8E3-9498BA09A53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Lato Black" panose="020F0A0202020403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Cancellations</c:v>
                </c:pt>
                <c:pt idx="1">
                  <c:v>Relational</c:v>
                </c:pt>
                <c:pt idx="2">
                  <c:v>Contact Centre</c:v>
                </c:pt>
                <c:pt idx="3">
                  <c:v>Usage</c:v>
                </c:pt>
                <c:pt idx="4">
                  <c:v>Onboarding</c:v>
                </c:pt>
                <c:pt idx="5">
                  <c:v>Sales</c:v>
                </c:pt>
              </c:strCache>
            </c:strRef>
          </c:cat>
          <c:val>
            <c:numRef>
              <c:f>Sheet1!$C$2:$C$7</c:f>
              <c:numCache>
                <c:formatCode>General</c:formatCode>
                <c:ptCount val="6"/>
                <c:pt idx="0">
                  <c:v>11.47</c:v>
                </c:pt>
                <c:pt idx="1">
                  <c:v>15.88</c:v>
                </c:pt>
                <c:pt idx="2">
                  <c:v>9.1999999999999993</c:v>
                </c:pt>
                <c:pt idx="3">
                  <c:v>11.61</c:v>
                </c:pt>
                <c:pt idx="4">
                  <c:v>6.38</c:v>
                </c:pt>
                <c:pt idx="5">
                  <c:v>14.53</c:v>
                </c:pt>
              </c:numCache>
            </c:numRef>
          </c:val>
          <c:extLst>
            <c:ext xmlns:c16="http://schemas.microsoft.com/office/drawing/2014/chart" uri="{C3380CC4-5D6E-409C-BE32-E72D297353CC}">
              <c16:uniqueId val="{00000001-6072-4709-A6D2-43B3C280D6BA}"/>
            </c:ext>
          </c:extLst>
        </c:ser>
        <c:ser>
          <c:idx val="2"/>
          <c:order val="2"/>
          <c:tx>
            <c:strRef>
              <c:f>Sheet1!$D$1</c:f>
              <c:strCache>
                <c:ptCount val="1"/>
                <c:pt idx="0">
                  <c:v>Detractors</c:v>
                </c:pt>
              </c:strCache>
            </c:strRef>
          </c:tx>
          <c:spPr>
            <a:solidFill>
              <a:srgbClr val="F96256"/>
            </a:solidFill>
            <a:ln>
              <a:noFill/>
            </a:ln>
            <a:effectLst/>
            <a:sp3d/>
          </c:spPr>
          <c:invertIfNegative val="0"/>
          <c:dLbls>
            <c:dLbl>
              <c:idx val="0"/>
              <c:tx>
                <c:rich>
                  <a:bodyPr/>
                  <a:lstStyle/>
                  <a:p>
                    <a:fld id="{1978BEE2-C9D0-4D88-9505-0A76C1DC4D1E}"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2F1-4B7D-9870-2A5C61F182AA}"/>
                </c:ext>
              </c:extLst>
            </c:dLbl>
            <c:dLbl>
              <c:idx val="1"/>
              <c:tx>
                <c:rich>
                  <a:bodyPr/>
                  <a:lstStyle/>
                  <a:p>
                    <a:fld id="{FA38C0C9-99F0-45B7-AB99-5C39A4E2A0E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2F1-4B7D-9870-2A5C61F182AA}"/>
                </c:ext>
              </c:extLst>
            </c:dLbl>
            <c:dLbl>
              <c:idx val="2"/>
              <c:tx>
                <c:rich>
                  <a:bodyPr/>
                  <a:lstStyle/>
                  <a:p>
                    <a:fld id="{4B5B3B80-5D3F-49A2-865E-278D03A6D4F6}"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2F1-4B7D-9870-2A5C61F182AA}"/>
                </c:ext>
              </c:extLst>
            </c:dLbl>
            <c:dLbl>
              <c:idx val="3"/>
              <c:tx>
                <c:rich>
                  <a:bodyPr/>
                  <a:lstStyle/>
                  <a:p>
                    <a:fld id="{B66A3111-6B24-4D0B-93C1-5F9395925BA5}"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2F1-4B7D-9870-2A5C61F182AA}"/>
                </c:ext>
              </c:extLst>
            </c:dLbl>
            <c:dLbl>
              <c:idx val="4"/>
              <c:tx>
                <c:rich>
                  <a:bodyPr/>
                  <a:lstStyle/>
                  <a:p>
                    <a:fld id="{7A66CFE1-C212-4D24-8150-2AF310967535}"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2F1-4B7D-9870-2A5C61F182AA}"/>
                </c:ext>
              </c:extLst>
            </c:dLbl>
            <c:dLbl>
              <c:idx val="5"/>
              <c:tx>
                <c:rich>
                  <a:bodyPr/>
                  <a:lstStyle/>
                  <a:p>
                    <a:fld id="{483AB2C7-F8FA-4941-8525-0F3889BF389E}"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2F1-4B7D-9870-2A5C61F182A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Lato Black" panose="020F0A0202020403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Cancellations</c:v>
                </c:pt>
                <c:pt idx="1">
                  <c:v>Relational</c:v>
                </c:pt>
                <c:pt idx="2">
                  <c:v>Contact Centre</c:v>
                </c:pt>
                <c:pt idx="3">
                  <c:v>Usage</c:v>
                </c:pt>
                <c:pt idx="4">
                  <c:v>Onboarding</c:v>
                </c:pt>
                <c:pt idx="5">
                  <c:v>Sales</c:v>
                </c:pt>
              </c:strCache>
            </c:strRef>
          </c:cat>
          <c:val>
            <c:numRef>
              <c:f>Sheet1!$D$2:$D$7</c:f>
              <c:numCache>
                <c:formatCode>General</c:formatCode>
                <c:ptCount val="6"/>
                <c:pt idx="0">
                  <c:v>51.52</c:v>
                </c:pt>
                <c:pt idx="1">
                  <c:v>35.340000000000003</c:v>
                </c:pt>
                <c:pt idx="2">
                  <c:v>13.74</c:v>
                </c:pt>
                <c:pt idx="3">
                  <c:v>21.42</c:v>
                </c:pt>
                <c:pt idx="4">
                  <c:v>10.09</c:v>
                </c:pt>
                <c:pt idx="5">
                  <c:v>26.28</c:v>
                </c:pt>
              </c:numCache>
            </c:numRef>
          </c:val>
          <c:extLst>
            <c:ext xmlns:c16="http://schemas.microsoft.com/office/drawing/2014/chart" uri="{C3380CC4-5D6E-409C-BE32-E72D297353CC}">
              <c16:uniqueId val="{00000002-6072-4709-A6D2-43B3C280D6BA}"/>
            </c:ext>
          </c:extLst>
        </c:ser>
        <c:dLbls>
          <c:showLegendKey val="0"/>
          <c:showVal val="0"/>
          <c:showCatName val="0"/>
          <c:showSerName val="0"/>
          <c:showPercent val="0"/>
          <c:showBubbleSize val="0"/>
        </c:dLbls>
        <c:gapWidth val="150"/>
        <c:shape val="box"/>
        <c:axId val="1200404016"/>
        <c:axId val="1200380976"/>
        <c:axId val="0"/>
      </c:bar3DChart>
      <c:catAx>
        <c:axId val="12004040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bg1"/>
                </a:solidFill>
                <a:latin typeface="Lato Black" panose="020F0A02020204030203" pitchFamily="34" charset="0"/>
                <a:ea typeface="+mn-ea"/>
                <a:cs typeface="+mn-cs"/>
              </a:defRPr>
            </a:pPr>
            <a:endParaRPr lang="en-US"/>
          </a:p>
        </c:txPr>
        <c:crossAx val="1200380976"/>
        <c:crosses val="autoZero"/>
        <c:auto val="1"/>
        <c:lblAlgn val="ctr"/>
        <c:lblOffset val="100"/>
        <c:noMultiLvlLbl val="0"/>
      </c:catAx>
      <c:valAx>
        <c:axId val="1200380976"/>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1200404016"/>
        <c:crosses val="autoZero"/>
        <c:crossBetween val="between"/>
      </c:valAx>
      <c:spPr>
        <a:noFill/>
        <a:ln w="25400">
          <a:noFill/>
        </a:ln>
        <a:effectLst/>
      </c:spPr>
    </c:plotArea>
    <c:legend>
      <c:legendPos val="b"/>
      <c:layout>
        <c:manualLayout>
          <c:xMode val="edge"/>
          <c:yMode val="edge"/>
          <c:x val="0.17766713030989673"/>
          <c:y val="0.94937254620949241"/>
          <c:w val="0.59321114674760811"/>
          <c:h val="3.926819337968731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Lato Black" panose="020F0A0202020403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900965029808618E-2"/>
          <c:y val="3.3178769320501636E-3"/>
          <c:w val="0.97509903791737407"/>
          <c:h val="0.87429166903881073"/>
        </c:manualLayout>
      </c:layout>
      <c:barChart>
        <c:barDir val="col"/>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extLst>
              <c:ext xmlns:c16="http://schemas.microsoft.com/office/drawing/2014/chart" uri="{C3380CC4-5D6E-409C-BE32-E72D297353CC}">
                <c16:uniqueId val="{00000000-47C3-4535-B122-EF8880FB9CFE}"/>
              </c:ext>
            </c:extLst>
          </c:dPt>
          <c:dPt>
            <c:idx val="1"/>
            <c:invertIfNegative val="0"/>
            <c:bubble3D val="0"/>
            <c:extLst>
              <c:ext xmlns:c16="http://schemas.microsoft.com/office/drawing/2014/chart" uri="{C3380CC4-5D6E-409C-BE32-E72D297353CC}">
                <c16:uniqueId val="{00000001-47C3-4535-B122-EF8880FB9CFE}"/>
              </c:ext>
            </c:extLst>
          </c:dPt>
          <c:dPt>
            <c:idx val="2"/>
            <c:invertIfNegative val="0"/>
            <c:bubble3D val="0"/>
            <c:extLst>
              <c:ext xmlns:c16="http://schemas.microsoft.com/office/drawing/2014/chart" uri="{C3380CC4-5D6E-409C-BE32-E72D297353CC}">
                <c16:uniqueId val="{00000002-47C3-4535-B122-EF8880FB9CFE}"/>
              </c:ext>
            </c:extLst>
          </c:dPt>
          <c:dPt>
            <c:idx val="3"/>
            <c:invertIfNegative val="0"/>
            <c:bubble3D val="0"/>
            <c:extLst>
              <c:ext xmlns:c16="http://schemas.microsoft.com/office/drawing/2014/chart" uri="{C3380CC4-5D6E-409C-BE32-E72D297353CC}">
                <c16:uniqueId val="{00000003-47C3-4535-B122-EF8880FB9CFE}"/>
              </c:ext>
            </c:extLst>
          </c:dPt>
          <c:dPt>
            <c:idx val="4"/>
            <c:invertIfNegative val="0"/>
            <c:bubble3D val="0"/>
            <c:extLst>
              <c:ext xmlns:c16="http://schemas.microsoft.com/office/drawing/2014/chart" uri="{C3380CC4-5D6E-409C-BE32-E72D297353CC}">
                <c16:uniqueId val="{00000004-47C3-4535-B122-EF8880FB9CFE}"/>
              </c:ext>
            </c:extLst>
          </c:dPt>
          <c:dPt>
            <c:idx val="5"/>
            <c:invertIfNegative val="0"/>
            <c:bubble3D val="0"/>
            <c:extLst>
              <c:ext xmlns:c16="http://schemas.microsoft.com/office/drawing/2014/chart" uri="{C3380CC4-5D6E-409C-BE32-E72D297353CC}">
                <c16:uniqueId val="{00000005-47C3-4535-B122-EF8880FB9CF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Lato Black" panose="020F0A020202040302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Sheet1!$A$2:$A$8</c:f>
              <c:strCache>
                <c:ptCount val="7"/>
                <c:pt idx="0">
                  <c:v>Telecoms </c:v>
                </c:pt>
                <c:pt idx="1">
                  <c:v>Healthcare</c:v>
                </c:pt>
                <c:pt idx="2">
                  <c:v>BPO</c:v>
                </c:pt>
                <c:pt idx="3">
                  <c:v>Logistics</c:v>
                </c:pt>
                <c:pt idx="4">
                  <c:v>Insurance</c:v>
                </c:pt>
                <c:pt idx="5">
                  <c:v>Property</c:v>
                </c:pt>
                <c:pt idx="6">
                  <c:v>Banking</c:v>
                </c:pt>
              </c:strCache>
            </c:strRef>
          </c:cat>
          <c:val>
            <c:numRef>
              <c:f>Sheet1!$B$2:$B$8</c:f>
              <c:numCache>
                <c:formatCode>General</c:formatCode>
                <c:ptCount val="7"/>
                <c:pt idx="0">
                  <c:v>34.01</c:v>
                </c:pt>
                <c:pt idx="1">
                  <c:v>36.42</c:v>
                </c:pt>
                <c:pt idx="2">
                  <c:v>49.42</c:v>
                </c:pt>
                <c:pt idx="3">
                  <c:v>55.08</c:v>
                </c:pt>
                <c:pt idx="4">
                  <c:v>62.67</c:v>
                </c:pt>
                <c:pt idx="5">
                  <c:v>71.45</c:v>
                </c:pt>
                <c:pt idx="6">
                  <c:v>74.709999999999994</c:v>
                </c:pt>
              </c:numCache>
            </c:numRef>
          </c:val>
          <c:extLst>
            <c:ext xmlns:c16="http://schemas.microsoft.com/office/drawing/2014/chart" uri="{C3380CC4-5D6E-409C-BE32-E72D297353CC}">
              <c16:uniqueId val="{00000006-47C3-4535-B122-EF8880FB9CFE}"/>
            </c:ext>
          </c:extLst>
        </c:ser>
        <c:dLbls>
          <c:dLblPos val="inEnd"/>
          <c:showLegendKey val="0"/>
          <c:showVal val="1"/>
          <c:showCatName val="0"/>
          <c:showSerName val="0"/>
          <c:showPercent val="0"/>
          <c:showBubbleSize val="0"/>
        </c:dLbls>
        <c:gapWidth val="100"/>
        <c:overlap val="-24"/>
        <c:axId val="1641362415"/>
        <c:axId val="1641359087"/>
      </c:barChart>
      <c:catAx>
        <c:axId val="1641362415"/>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Century Gothic" panose="020B0502020202020204" pitchFamily="34" charset="0"/>
                <a:ea typeface="+mn-ea"/>
                <a:cs typeface="+mn-cs"/>
              </a:defRPr>
            </a:pPr>
            <a:endParaRPr lang="en-US"/>
          </a:p>
        </c:txPr>
        <c:crossAx val="1641359087"/>
        <c:crosses val="autoZero"/>
        <c:auto val="1"/>
        <c:lblAlgn val="ctr"/>
        <c:lblOffset val="100"/>
        <c:noMultiLvlLbl val="0"/>
      </c:catAx>
      <c:valAx>
        <c:axId val="1641359087"/>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lumMod val="20000"/>
                    <a:lumOff val="80000"/>
                  </a:schemeClr>
                </a:solidFill>
                <a:latin typeface="+mn-lt"/>
                <a:ea typeface="+mn-ea"/>
                <a:cs typeface="+mn-cs"/>
              </a:defRPr>
            </a:pPr>
            <a:endParaRPr lang="en-US"/>
          </a:p>
        </c:txPr>
        <c:crossAx val="1641362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63945483298378"/>
          <c:y val="0.1195833238449974"/>
          <c:w val="0.62472091868411106"/>
          <c:h val="0.78187597506078621"/>
        </c:manualLayout>
      </c:layout>
      <c:doughnutChart>
        <c:varyColors val="1"/>
        <c:ser>
          <c:idx val="0"/>
          <c:order val="0"/>
          <c:tx>
            <c:strRef>
              <c:f>Sheet1!$B$1</c:f>
              <c:strCache>
                <c:ptCount val="1"/>
                <c:pt idx="0">
                  <c:v>NPS</c:v>
                </c:pt>
              </c:strCache>
            </c:strRef>
          </c:tx>
          <c:spPr>
            <a:solidFill>
              <a:srgbClr val="CBDB2F"/>
            </a:solidFill>
            <a:ln>
              <a:noFill/>
            </a:ln>
          </c:spPr>
          <c:dPt>
            <c:idx val="0"/>
            <c:bubble3D val="0"/>
            <c:spPr>
              <a:solidFill>
                <a:srgbClr val="F96256"/>
              </a:solidFill>
              <a:ln w="19050">
                <a:noFill/>
              </a:ln>
              <a:effectLst/>
            </c:spPr>
            <c:extLst>
              <c:ext xmlns:c16="http://schemas.microsoft.com/office/drawing/2014/chart" uri="{C3380CC4-5D6E-409C-BE32-E72D297353CC}">
                <c16:uniqueId val="{00000001-8565-46F0-9C7F-A470F6D91593}"/>
              </c:ext>
            </c:extLst>
          </c:dPt>
          <c:dPt>
            <c:idx val="1"/>
            <c:bubble3D val="0"/>
            <c:spPr>
              <a:solidFill>
                <a:srgbClr val="F9A456"/>
              </a:solidFill>
              <a:ln w="19050">
                <a:noFill/>
              </a:ln>
              <a:effectLst/>
            </c:spPr>
            <c:extLst>
              <c:ext xmlns:c16="http://schemas.microsoft.com/office/drawing/2014/chart" uri="{C3380CC4-5D6E-409C-BE32-E72D297353CC}">
                <c16:uniqueId val="{00000003-8565-46F0-9C7F-A470F6D91593}"/>
              </c:ext>
            </c:extLst>
          </c:dPt>
          <c:dPt>
            <c:idx val="2"/>
            <c:bubble3D val="0"/>
            <c:spPr>
              <a:solidFill>
                <a:schemeClr val="accent1"/>
              </a:solidFill>
              <a:ln w="19050">
                <a:noFill/>
              </a:ln>
              <a:effectLst/>
            </c:spPr>
            <c:extLst>
              <c:ext xmlns:c16="http://schemas.microsoft.com/office/drawing/2014/chart" uri="{C3380CC4-5D6E-409C-BE32-E72D297353CC}">
                <c16:uniqueId val="{00000005-8565-46F0-9C7F-A470F6D91593}"/>
              </c:ext>
            </c:extLst>
          </c:dPt>
          <c:dLbls>
            <c:spPr>
              <a:noFill/>
              <a:ln>
                <a:noFill/>
              </a:ln>
              <a:effectLst/>
            </c:spPr>
            <c:txPr>
              <a:bodyPr rot="0" spcFirstLastPara="1" vertOverflow="ellipsis" vert="horz" wrap="square" anchor="ctr" anchorCtr="1"/>
              <a:lstStyle/>
              <a:p>
                <a:pPr algn="ctr">
                  <a:defRPr sz="1197" b="0" i="0" u="none" strike="noStrike" kern="1200" baseline="0">
                    <a:solidFill>
                      <a:schemeClr val="tx1"/>
                    </a:solidFill>
                    <a:latin typeface="Lato Black" panose="020F0A02020204030203"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Detractors</c:v>
                </c:pt>
                <c:pt idx="1">
                  <c:v>Passives</c:v>
                </c:pt>
                <c:pt idx="2">
                  <c:v>Promoters</c:v>
                </c:pt>
              </c:strCache>
            </c:strRef>
          </c:cat>
          <c:val>
            <c:numRef>
              <c:f>Sheet1!$B$2:$B$4</c:f>
              <c:numCache>
                <c:formatCode>0.00%</c:formatCode>
                <c:ptCount val="3"/>
                <c:pt idx="0">
                  <c:v>9.7500000000000003E-2</c:v>
                </c:pt>
                <c:pt idx="1">
                  <c:v>5.79E-2</c:v>
                </c:pt>
                <c:pt idx="2">
                  <c:v>0.84460000000000002</c:v>
                </c:pt>
              </c:numCache>
            </c:numRef>
          </c:val>
          <c:extLst>
            <c:ext xmlns:c16="http://schemas.microsoft.com/office/drawing/2014/chart" uri="{C3380CC4-5D6E-409C-BE32-E72D297353CC}">
              <c16:uniqueId val="{00000006-8565-46F0-9C7F-A470F6D91593}"/>
            </c:ext>
          </c:extLst>
        </c:ser>
        <c:dLbls>
          <c:showLegendKey val="0"/>
          <c:showVal val="0"/>
          <c:showCatName val="0"/>
          <c:showSerName val="0"/>
          <c:showPercent val="0"/>
          <c:showBubbleSize val="0"/>
          <c:showLeaderLines val="1"/>
        </c:dLbls>
        <c:firstSliceAng val="18"/>
        <c:holeSize val="3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Lato" panose="020F050202020403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0">
          <a:latin typeface="Lato" panose="020F0502020204030203"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63945483298378"/>
          <c:y val="0.1195833238449974"/>
          <c:w val="0.62472091868411106"/>
          <c:h val="0.78187597506078621"/>
        </c:manualLayout>
      </c:layout>
      <c:doughnutChart>
        <c:varyColors val="1"/>
        <c:ser>
          <c:idx val="0"/>
          <c:order val="0"/>
          <c:tx>
            <c:strRef>
              <c:f>Sheet1!$B$1</c:f>
              <c:strCache>
                <c:ptCount val="1"/>
                <c:pt idx="0">
                  <c:v>NPS</c:v>
                </c:pt>
              </c:strCache>
            </c:strRef>
          </c:tx>
          <c:spPr>
            <a:solidFill>
              <a:srgbClr val="CBDB2F"/>
            </a:solidFill>
            <a:ln>
              <a:noFill/>
            </a:ln>
          </c:spPr>
          <c:dPt>
            <c:idx val="0"/>
            <c:bubble3D val="0"/>
            <c:spPr>
              <a:solidFill>
                <a:srgbClr val="F96256"/>
              </a:solidFill>
              <a:ln w="19050">
                <a:noFill/>
              </a:ln>
              <a:effectLst/>
            </c:spPr>
            <c:extLst>
              <c:ext xmlns:c16="http://schemas.microsoft.com/office/drawing/2014/chart" uri="{C3380CC4-5D6E-409C-BE32-E72D297353CC}">
                <c16:uniqueId val="{00000001-8BC1-4F29-A70B-2C1969037C11}"/>
              </c:ext>
            </c:extLst>
          </c:dPt>
          <c:dPt>
            <c:idx val="1"/>
            <c:bubble3D val="0"/>
            <c:spPr>
              <a:solidFill>
                <a:srgbClr val="F9A456"/>
              </a:solidFill>
              <a:ln w="19050">
                <a:noFill/>
              </a:ln>
              <a:effectLst/>
            </c:spPr>
            <c:extLst>
              <c:ext xmlns:c16="http://schemas.microsoft.com/office/drawing/2014/chart" uri="{C3380CC4-5D6E-409C-BE32-E72D297353CC}">
                <c16:uniqueId val="{00000002-8BC1-4F29-A70B-2C1969037C11}"/>
              </c:ext>
            </c:extLst>
          </c:dPt>
          <c:dPt>
            <c:idx val="2"/>
            <c:bubble3D val="0"/>
            <c:spPr>
              <a:solidFill>
                <a:schemeClr val="accent1"/>
              </a:solidFill>
              <a:ln w="19050">
                <a:noFill/>
              </a:ln>
              <a:effectLst/>
            </c:spPr>
            <c:extLst>
              <c:ext xmlns:c16="http://schemas.microsoft.com/office/drawing/2014/chart" uri="{C3380CC4-5D6E-409C-BE32-E72D297353CC}">
                <c16:uniqueId val="{00000005-792A-4F84-8FA5-CCC6B6D0C460}"/>
              </c:ext>
            </c:extLst>
          </c:dPt>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to Black" panose="020F0A02020204030203"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Detractors</c:v>
                </c:pt>
                <c:pt idx="1">
                  <c:v>Passives</c:v>
                </c:pt>
                <c:pt idx="2">
                  <c:v>Promoters</c:v>
                </c:pt>
              </c:strCache>
            </c:strRef>
          </c:cat>
          <c:val>
            <c:numRef>
              <c:f>Sheet1!$B$2:$B$4</c:f>
              <c:numCache>
                <c:formatCode>0.00%</c:formatCode>
                <c:ptCount val="3"/>
                <c:pt idx="0">
                  <c:v>8.9899999999999994E-2</c:v>
                </c:pt>
                <c:pt idx="1">
                  <c:v>0.10580000000000001</c:v>
                </c:pt>
                <c:pt idx="2">
                  <c:v>0.80430000000000001</c:v>
                </c:pt>
              </c:numCache>
            </c:numRef>
          </c:val>
          <c:extLst>
            <c:ext xmlns:c16="http://schemas.microsoft.com/office/drawing/2014/chart" uri="{C3380CC4-5D6E-409C-BE32-E72D297353CC}">
              <c16:uniqueId val="{00000000-8BC1-4F29-A70B-2C1969037C11}"/>
            </c:ext>
          </c:extLst>
        </c:ser>
        <c:dLbls>
          <c:showLegendKey val="0"/>
          <c:showVal val="0"/>
          <c:showCatName val="0"/>
          <c:showSerName val="0"/>
          <c:showPercent val="0"/>
          <c:showBubbleSize val="0"/>
          <c:showLeaderLines val="1"/>
        </c:dLbls>
        <c:firstSliceAng val="0"/>
        <c:holeSize val="3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Lato" panose="020F050202020403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63945483298378"/>
          <c:y val="0.1195833238449974"/>
          <c:w val="0.62472091868411106"/>
          <c:h val="0.78187597506078621"/>
        </c:manualLayout>
      </c:layout>
      <c:doughnutChart>
        <c:varyColors val="1"/>
        <c:ser>
          <c:idx val="0"/>
          <c:order val="0"/>
          <c:tx>
            <c:strRef>
              <c:f>Sheet1!$B$1</c:f>
              <c:strCache>
                <c:ptCount val="1"/>
                <c:pt idx="0">
                  <c:v>NPS</c:v>
                </c:pt>
              </c:strCache>
            </c:strRef>
          </c:tx>
          <c:spPr>
            <a:solidFill>
              <a:srgbClr val="CBDB2F"/>
            </a:solidFill>
            <a:ln>
              <a:noFill/>
            </a:ln>
          </c:spPr>
          <c:dPt>
            <c:idx val="0"/>
            <c:bubble3D val="0"/>
            <c:spPr>
              <a:solidFill>
                <a:srgbClr val="F96256"/>
              </a:solidFill>
              <a:ln w="19050">
                <a:noFill/>
              </a:ln>
              <a:effectLst/>
            </c:spPr>
            <c:extLst>
              <c:ext xmlns:c16="http://schemas.microsoft.com/office/drawing/2014/chart" uri="{C3380CC4-5D6E-409C-BE32-E72D297353CC}">
                <c16:uniqueId val="{00000001-8BC1-4F29-A70B-2C1969037C11}"/>
              </c:ext>
            </c:extLst>
          </c:dPt>
          <c:dPt>
            <c:idx val="1"/>
            <c:bubble3D val="0"/>
            <c:spPr>
              <a:solidFill>
                <a:srgbClr val="F9A456"/>
              </a:solidFill>
              <a:ln w="19050">
                <a:noFill/>
              </a:ln>
              <a:effectLst/>
            </c:spPr>
            <c:extLst>
              <c:ext xmlns:c16="http://schemas.microsoft.com/office/drawing/2014/chart" uri="{C3380CC4-5D6E-409C-BE32-E72D297353CC}">
                <c16:uniqueId val="{00000002-8BC1-4F29-A70B-2C1969037C11}"/>
              </c:ext>
            </c:extLst>
          </c:dPt>
          <c:dPt>
            <c:idx val="2"/>
            <c:bubble3D val="0"/>
            <c:spPr>
              <a:solidFill>
                <a:schemeClr val="accent1"/>
              </a:solidFill>
              <a:ln w="19050">
                <a:noFill/>
              </a:ln>
              <a:effectLst/>
            </c:spPr>
            <c:extLst>
              <c:ext xmlns:c16="http://schemas.microsoft.com/office/drawing/2014/chart" uri="{C3380CC4-5D6E-409C-BE32-E72D297353CC}">
                <c16:uniqueId val="{00000005-D9A2-4089-919F-471E782DE3EC}"/>
              </c:ext>
            </c:extLst>
          </c:dPt>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rgbClr val="2E444E"/>
                    </a:solidFill>
                    <a:latin typeface="Lato Black" panose="020F0A02020204030203"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Detractors</c:v>
                </c:pt>
                <c:pt idx="1">
                  <c:v>Passives</c:v>
                </c:pt>
                <c:pt idx="2">
                  <c:v>Promoters</c:v>
                </c:pt>
              </c:strCache>
            </c:strRef>
          </c:cat>
          <c:val>
            <c:numRef>
              <c:f>Sheet1!$B$2:$B$4</c:f>
              <c:numCache>
                <c:formatCode>0.00%</c:formatCode>
                <c:ptCount val="3"/>
                <c:pt idx="0">
                  <c:v>0.13091809699343393</c:v>
                </c:pt>
                <c:pt idx="1">
                  <c:v>0.11151232133837824</c:v>
                </c:pt>
                <c:pt idx="2">
                  <c:v>0.75756958166818777</c:v>
                </c:pt>
              </c:numCache>
            </c:numRef>
          </c:val>
          <c:extLst>
            <c:ext xmlns:c16="http://schemas.microsoft.com/office/drawing/2014/chart" uri="{C3380CC4-5D6E-409C-BE32-E72D297353CC}">
              <c16:uniqueId val="{00000000-8BC1-4F29-A70B-2C1969037C11}"/>
            </c:ext>
          </c:extLst>
        </c:ser>
        <c:dLbls>
          <c:showLegendKey val="0"/>
          <c:showVal val="0"/>
          <c:showCatName val="0"/>
          <c:showSerName val="0"/>
          <c:showPercent val="0"/>
          <c:showBubbleSize val="0"/>
          <c:showLeaderLines val="1"/>
        </c:dLbls>
        <c:firstSliceAng val="0"/>
        <c:holeSize val="3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Lato" panose="020F050202020403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63945483298378"/>
          <c:y val="0.1195833238449974"/>
          <c:w val="0.62472091868411106"/>
          <c:h val="0.78187597506078621"/>
        </c:manualLayout>
      </c:layout>
      <c:doughnutChart>
        <c:varyColors val="1"/>
        <c:ser>
          <c:idx val="0"/>
          <c:order val="0"/>
          <c:tx>
            <c:strRef>
              <c:f>Sheet1!$B$1</c:f>
              <c:strCache>
                <c:ptCount val="1"/>
                <c:pt idx="0">
                  <c:v>NPS</c:v>
                </c:pt>
              </c:strCache>
            </c:strRef>
          </c:tx>
          <c:spPr>
            <a:solidFill>
              <a:srgbClr val="CBDB2F"/>
            </a:solidFill>
            <a:ln>
              <a:noFill/>
            </a:ln>
          </c:spPr>
          <c:explosion val="1"/>
          <c:dPt>
            <c:idx val="0"/>
            <c:bubble3D val="0"/>
            <c:explosion val="0"/>
            <c:spPr>
              <a:solidFill>
                <a:srgbClr val="F96256"/>
              </a:solidFill>
              <a:ln w="19050">
                <a:noFill/>
              </a:ln>
              <a:effectLst/>
            </c:spPr>
            <c:extLst>
              <c:ext xmlns:c16="http://schemas.microsoft.com/office/drawing/2014/chart" uri="{C3380CC4-5D6E-409C-BE32-E72D297353CC}">
                <c16:uniqueId val="{00000001-8BC1-4F29-A70B-2C1969037C11}"/>
              </c:ext>
            </c:extLst>
          </c:dPt>
          <c:dPt>
            <c:idx val="1"/>
            <c:bubble3D val="0"/>
            <c:explosion val="0"/>
            <c:spPr>
              <a:solidFill>
                <a:srgbClr val="F9A456"/>
              </a:solidFill>
              <a:ln w="19050">
                <a:noFill/>
              </a:ln>
              <a:effectLst/>
            </c:spPr>
            <c:extLst>
              <c:ext xmlns:c16="http://schemas.microsoft.com/office/drawing/2014/chart" uri="{C3380CC4-5D6E-409C-BE32-E72D297353CC}">
                <c16:uniqueId val="{00000002-8BC1-4F29-A70B-2C1969037C11}"/>
              </c:ext>
            </c:extLst>
          </c:dPt>
          <c:dPt>
            <c:idx val="2"/>
            <c:bubble3D val="0"/>
            <c:spPr>
              <a:solidFill>
                <a:schemeClr val="accent1"/>
              </a:solidFill>
              <a:ln w="19050">
                <a:noFill/>
              </a:ln>
              <a:effectLst/>
            </c:spPr>
            <c:extLst>
              <c:ext xmlns:c16="http://schemas.microsoft.com/office/drawing/2014/chart" uri="{C3380CC4-5D6E-409C-BE32-E72D297353CC}">
                <c16:uniqueId val="{00000005-56F9-419D-B768-271C715CE94D}"/>
              </c:ext>
            </c:extLst>
          </c:dPt>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rgbClr val="2E4550"/>
                    </a:solidFill>
                    <a:latin typeface="Lato Black" panose="020F0A02020204030203"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Detractors</c:v>
                </c:pt>
                <c:pt idx="1">
                  <c:v>Passives</c:v>
                </c:pt>
                <c:pt idx="2">
                  <c:v>Promoters</c:v>
                </c:pt>
              </c:strCache>
            </c:strRef>
          </c:cat>
          <c:val>
            <c:numRef>
              <c:f>Sheet1!$B$2:$B$4</c:f>
              <c:numCache>
                <c:formatCode>0.00%</c:formatCode>
                <c:ptCount val="3"/>
                <c:pt idx="0">
                  <c:v>0.17502909165582861</c:v>
                </c:pt>
                <c:pt idx="1">
                  <c:v>9.9185433636799228E-2</c:v>
                </c:pt>
                <c:pt idx="2">
                  <c:v>0.7257854747073722</c:v>
                </c:pt>
              </c:numCache>
            </c:numRef>
          </c:val>
          <c:extLst>
            <c:ext xmlns:c16="http://schemas.microsoft.com/office/drawing/2014/chart" uri="{C3380CC4-5D6E-409C-BE32-E72D297353CC}">
              <c16:uniqueId val="{00000000-8BC1-4F29-A70B-2C1969037C11}"/>
            </c:ext>
          </c:extLst>
        </c:ser>
        <c:dLbls>
          <c:showLegendKey val="0"/>
          <c:showVal val="0"/>
          <c:showCatName val="0"/>
          <c:showSerName val="0"/>
          <c:showPercent val="0"/>
          <c:showBubbleSize val="0"/>
          <c:showLeaderLines val="1"/>
        </c:dLbls>
        <c:firstSliceAng val="0"/>
        <c:holeSize val="3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Lato" panose="020F050202020403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63945483298378"/>
          <c:y val="0.1195833238449974"/>
          <c:w val="0.62472091868411106"/>
          <c:h val="0.78187597506078621"/>
        </c:manualLayout>
      </c:layout>
      <c:doughnutChart>
        <c:varyColors val="1"/>
        <c:ser>
          <c:idx val="0"/>
          <c:order val="0"/>
          <c:tx>
            <c:strRef>
              <c:f>Sheet1!$B$1</c:f>
              <c:strCache>
                <c:ptCount val="1"/>
                <c:pt idx="0">
                  <c:v>NPS</c:v>
                </c:pt>
              </c:strCache>
            </c:strRef>
          </c:tx>
          <c:spPr>
            <a:solidFill>
              <a:srgbClr val="CBDB2F"/>
            </a:solidFill>
            <a:ln>
              <a:noFill/>
            </a:ln>
          </c:spPr>
          <c:dPt>
            <c:idx val="0"/>
            <c:bubble3D val="0"/>
            <c:spPr>
              <a:solidFill>
                <a:srgbClr val="F96256"/>
              </a:solidFill>
              <a:ln w="19050">
                <a:noFill/>
              </a:ln>
              <a:effectLst/>
            </c:spPr>
            <c:extLst>
              <c:ext xmlns:c16="http://schemas.microsoft.com/office/drawing/2014/chart" uri="{C3380CC4-5D6E-409C-BE32-E72D297353CC}">
                <c16:uniqueId val="{00000001-8BC1-4F29-A70B-2C1969037C11}"/>
              </c:ext>
            </c:extLst>
          </c:dPt>
          <c:dPt>
            <c:idx val="1"/>
            <c:bubble3D val="0"/>
            <c:spPr>
              <a:solidFill>
                <a:srgbClr val="F9A456"/>
              </a:solidFill>
              <a:ln w="19050">
                <a:noFill/>
              </a:ln>
              <a:effectLst/>
            </c:spPr>
            <c:extLst>
              <c:ext xmlns:c16="http://schemas.microsoft.com/office/drawing/2014/chart" uri="{C3380CC4-5D6E-409C-BE32-E72D297353CC}">
                <c16:uniqueId val="{00000002-8BC1-4F29-A70B-2C1969037C11}"/>
              </c:ext>
            </c:extLst>
          </c:dPt>
          <c:dPt>
            <c:idx val="2"/>
            <c:bubble3D val="0"/>
            <c:spPr>
              <a:solidFill>
                <a:schemeClr val="accent1"/>
              </a:solidFill>
              <a:ln w="19050">
                <a:noFill/>
              </a:ln>
              <a:effectLst/>
            </c:spPr>
            <c:extLst>
              <c:ext xmlns:c16="http://schemas.microsoft.com/office/drawing/2014/chart" uri="{C3380CC4-5D6E-409C-BE32-E72D297353CC}">
                <c16:uniqueId val="{00000005-D9A2-4089-919F-471E782DE3EC}"/>
              </c:ext>
            </c:extLst>
          </c:dPt>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to Black" panose="020F0A02020204030203"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Detractors</c:v>
                </c:pt>
                <c:pt idx="1">
                  <c:v>Passives</c:v>
                </c:pt>
                <c:pt idx="2">
                  <c:v>Promoters</c:v>
                </c:pt>
              </c:strCache>
            </c:strRef>
          </c:cat>
          <c:val>
            <c:numRef>
              <c:f>Sheet1!$B$2:$B$4</c:f>
              <c:numCache>
                <c:formatCode>0.00%</c:formatCode>
                <c:ptCount val="3"/>
                <c:pt idx="0">
                  <c:v>0.20590795911615678</c:v>
                </c:pt>
                <c:pt idx="1">
                  <c:v>9.3964931831240966E-2</c:v>
                </c:pt>
                <c:pt idx="2">
                  <c:v>0.70012710905260223</c:v>
                </c:pt>
              </c:numCache>
            </c:numRef>
          </c:val>
          <c:extLst>
            <c:ext xmlns:c16="http://schemas.microsoft.com/office/drawing/2014/chart" uri="{C3380CC4-5D6E-409C-BE32-E72D297353CC}">
              <c16:uniqueId val="{00000000-8BC1-4F29-A70B-2C1969037C11}"/>
            </c:ext>
          </c:extLst>
        </c:ser>
        <c:dLbls>
          <c:showLegendKey val="0"/>
          <c:showVal val="0"/>
          <c:showCatName val="0"/>
          <c:showSerName val="0"/>
          <c:showPercent val="0"/>
          <c:showBubbleSize val="0"/>
          <c:showLeaderLines val="1"/>
        </c:dLbls>
        <c:firstSliceAng val="0"/>
        <c:holeSize val="3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63945483298378"/>
          <c:y val="0.1195833238449974"/>
          <c:w val="0.62472091868411106"/>
          <c:h val="0.78187597506078621"/>
        </c:manualLayout>
      </c:layout>
      <c:doughnutChart>
        <c:varyColors val="1"/>
        <c:ser>
          <c:idx val="0"/>
          <c:order val="0"/>
          <c:tx>
            <c:strRef>
              <c:f>Sheet1!$B$1</c:f>
              <c:strCache>
                <c:ptCount val="1"/>
                <c:pt idx="0">
                  <c:v>NPS</c:v>
                </c:pt>
              </c:strCache>
            </c:strRef>
          </c:tx>
          <c:spPr>
            <a:solidFill>
              <a:srgbClr val="CBDB2F"/>
            </a:solidFill>
            <a:ln>
              <a:noFill/>
            </a:ln>
          </c:spPr>
          <c:dPt>
            <c:idx val="0"/>
            <c:bubble3D val="0"/>
            <c:spPr>
              <a:solidFill>
                <a:srgbClr val="F96256"/>
              </a:solidFill>
              <a:ln w="19050">
                <a:noFill/>
              </a:ln>
              <a:effectLst/>
            </c:spPr>
            <c:extLst>
              <c:ext xmlns:c16="http://schemas.microsoft.com/office/drawing/2014/chart" uri="{C3380CC4-5D6E-409C-BE32-E72D297353CC}">
                <c16:uniqueId val="{00000001-8BC1-4F29-A70B-2C1969037C11}"/>
              </c:ext>
            </c:extLst>
          </c:dPt>
          <c:dPt>
            <c:idx val="1"/>
            <c:bubble3D val="0"/>
            <c:spPr>
              <a:solidFill>
                <a:srgbClr val="F9A456"/>
              </a:solidFill>
              <a:ln w="19050">
                <a:noFill/>
              </a:ln>
              <a:effectLst/>
            </c:spPr>
            <c:extLst>
              <c:ext xmlns:c16="http://schemas.microsoft.com/office/drawing/2014/chart" uri="{C3380CC4-5D6E-409C-BE32-E72D297353CC}">
                <c16:uniqueId val="{00000002-8BC1-4F29-A70B-2C1969037C11}"/>
              </c:ext>
            </c:extLst>
          </c:dPt>
          <c:dPt>
            <c:idx val="2"/>
            <c:bubble3D val="0"/>
            <c:spPr>
              <a:solidFill>
                <a:schemeClr val="accent1"/>
              </a:solidFill>
              <a:ln w="19050">
                <a:noFill/>
              </a:ln>
              <a:effectLst/>
            </c:spPr>
            <c:extLst>
              <c:ext xmlns:c16="http://schemas.microsoft.com/office/drawing/2014/chart" uri="{C3380CC4-5D6E-409C-BE32-E72D297353CC}">
                <c16:uniqueId val="{00000005-D9A2-4089-919F-471E782DE3EC}"/>
              </c:ext>
            </c:extLst>
          </c:dPt>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rgbClr val="2E444E"/>
                    </a:solidFill>
                    <a:latin typeface="Lato Black" panose="020F0A02020204030203"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Detractors</c:v>
                </c:pt>
                <c:pt idx="1">
                  <c:v>Passives</c:v>
                </c:pt>
                <c:pt idx="2">
                  <c:v>Promoters</c:v>
                </c:pt>
              </c:strCache>
            </c:strRef>
          </c:cat>
          <c:val>
            <c:numRef>
              <c:f>Sheet1!$B$2:$B$4</c:f>
              <c:numCache>
                <c:formatCode>0.00%</c:formatCode>
                <c:ptCount val="3"/>
                <c:pt idx="0">
                  <c:v>0.25363480568301178</c:v>
                </c:pt>
                <c:pt idx="1">
                  <c:v>0.12853115152855327</c:v>
                </c:pt>
                <c:pt idx="2">
                  <c:v>0.61783404278843501</c:v>
                </c:pt>
              </c:numCache>
            </c:numRef>
          </c:val>
          <c:extLst>
            <c:ext xmlns:c16="http://schemas.microsoft.com/office/drawing/2014/chart" uri="{C3380CC4-5D6E-409C-BE32-E72D297353CC}">
              <c16:uniqueId val="{00000000-8BC1-4F29-A70B-2C1969037C11}"/>
            </c:ext>
          </c:extLst>
        </c:ser>
        <c:dLbls>
          <c:showLegendKey val="0"/>
          <c:showVal val="0"/>
          <c:showCatName val="0"/>
          <c:showSerName val="0"/>
          <c:showPercent val="0"/>
          <c:showBubbleSize val="0"/>
          <c:showLeaderLines val="1"/>
        </c:dLbls>
        <c:firstSliceAng val="0"/>
        <c:holeSize val="3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Lato" panose="020F050202020403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63945483298378"/>
          <c:y val="0.1195833238449974"/>
          <c:w val="0.62472091868411106"/>
          <c:h val="0.78187597506078621"/>
        </c:manualLayout>
      </c:layout>
      <c:doughnutChart>
        <c:varyColors val="1"/>
        <c:ser>
          <c:idx val="0"/>
          <c:order val="0"/>
          <c:tx>
            <c:strRef>
              <c:f>Sheet1!$B$1</c:f>
              <c:strCache>
                <c:ptCount val="1"/>
                <c:pt idx="0">
                  <c:v>NPS</c:v>
                </c:pt>
              </c:strCache>
            </c:strRef>
          </c:tx>
          <c:spPr>
            <a:solidFill>
              <a:srgbClr val="CBDB2F"/>
            </a:solidFill>
            <a:ln>
              <a:noFill/>
            </a:ln>
          </c:spPr>
          <c:dPt>
            <c:idx val="0"/>
            <c:bubble3D val="0"/>
            <c:spPr>
              <a:solidFill>
                <a:srgbClr val="F96256"/>
              </a:solidFill>
              <a:ln w="19050">
                <a:noFill/>
              </a:ln>
              <a:effectLst/>
            </c:spPr>
            <c:extLst>
              <c:ext xmlns:c16="http://schemas.microsoft.com/office/drawing/2014/chart" uri="{C3380CC4-5D6E-409C-BE32-E72D297353CC}">
                <c16:uniqueId val="{00000001-8BC1-4F29-A70B-2C1969037C11}"/>
              </c:ext>
            </c:extLst>
          </c:dPt>
          <c:dPt>
            <c:idx val="1"/>
            <c:bubble3D val="0"/>
            <c:spPr>
              <a:solidFill>
                <a:srgbClr val="F9A456"/>
              </a:solidFill>
              <a:ln w="19050">
                <a:noFill/>
              </a:ln>
              <a:effectLst/>
            </c:spPr>
            <c:extLst>
              <c:ext xmlns:c16="http://schemas.microsoft.com/office/drawing/2014/chart" uri="{C3380CC4-5D6E-409C-BE32-E72D297353CC}">
                <c16:uniqueId val="{00000002-8BC1-4F29-A70B-2C1969037C11}"/>
              </c:ext>
            </c:extLst>
          </c:dPt>
          <c:dPt>
            <c:idx val="2"/>
            <c:bubble3D val="0"/>
            <c:spPr>
              <a:solidFill>
                <a:schemeClr val="accent1"/>
              </a:solidFill>
              <a:ln w="19050">
                <a:noFill/>
              </a:ln>
              <a:effectLst/>
            </c:spPr>
            <c:extLst>
              <c:ext xmlns:c16="http://schemas.microsoft.com/office/drawing/2014/chart" uri="{C3380CC4-5D6E-409C-BE32-E72D297353CC}">
                <c16:uniqueId val="{00000005-D9A2-4089-919F-471E782DE3EC}"/>
              </c:ext>
            </c:extLst>
          </c:dPt>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to Black" panose="020F0A02020204030203"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Detractors</c:v>
                </c:pt>
                <c:pt idx="1">
                  <c:v>Passives</c:v>
                </c:pt>
                <c:pt idx="2">
                  <c:v>Promoters</c:v>
                </c:pt>
              </c:strCache>
            </c:strRef>
          </c:cat>
          <c:val>
            <c:numRef>
              <c:f>Sheet1!$B$2:$B$4</c:f>
              <c:numCache>
                <c:formatCode>0.00%</c:formatCode>
                <c:ptCount val="3"/>
                <c:pt idx="0">
                  <c:v>0.26531801679954442</c:v>
                </c:pt>
                <c:pt idx="1">
                  <c:v>0.1292419047393065</c:v>
                </c:pt>
                <c:pt idx="2">
                  <c:v>0.60544007846114911</c:v>
                </c:pt>
              </c:numCache>
            </c:numRef>
          </c:val>
          <c:extLst>
            <c:ext xmlns:c16="http://schemas.microsoft.com/office/drawing/2014/chart" uri="{C3380CC4-5D6E-409C-BE32-E72D297353CC}">
              <c16:uniqueId val="{00000000-8BC1-4F29-A70B-2C1969037C11}"/>
            </c:ext>
          </c:extLst>
        </c:ser>
        <c:dLbls>
          <c:showLegendKey val="0"/>
          <c:showVal val="0"/>
          <c:showCatName val="0"/>
          <c:showSerName val="0"/>
          <c:showPercent val="0"/>
          <c:showBubbleSize val="0"/>
          <c:showLeaderLines val="1"/>
        </c:dLbls>
        <c:firstSliceAng val="0"/>
        <c:holeSize val="3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Lato" panose="020F050202020403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2731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4155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98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184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4509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6569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8679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Montserra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19091"/>
              </a:buClr>
              <a:buSzPts val="2400"/>
              <a:buNone/>
              <a:defRPr sz="2400">
                <a:solidFill>
                  <a:srgbClr val="919091"/>
                </a:solidFill>
              </a:defRPr>
            </a:lvl1pPr>
            <a:lvl2pPr marL="914400" lvl="1" indent="-228600" algn="l">
              <a:lnSpc>
                <a:spcPct val="90000"/>
              </a:lnSpc>
              <a:spcBef>
                <a:spcPts val="500"/>
              </a:spcBef>
              <a:spcAft>
                <a:spcPts val="0"/>
              </a:spcAft>
              <a:buClr>
                <a:srgbClr val="919091"/>
              </a:buClr>
              <a:buSzPts val="2000"/>
              <a:buNone/>
              <a:defRPr sz="2000">
                <a:solidFill>
                  <a:srgbClr val="919091"/>
                </a:solidFill>
              </a:defRPr>
            </a:lvl2pPr>
            <a:lvl3pPr marL="1371600" lvl="2" indent="-228600" algn="l">
              <a:lnSpc>
                <a:spcPct val="90000"/>
              </a:lnSpc>
              <a:spcBef>
                <a:spcPts val="500"/>
              </a:spcBef>
              <a:spcAft>
                <a:spcPts val="0"/>
              </a:spcAft>
              <a:buClr>
                <a:srgbClr val="919091"/>
              </a:buClr>
              <a:buSzPts val="1800"/>
              <a:buNone/>
              <a:defRPr sz="1800">
                <a:solidFill>
                  <a:srgbClr val="919091"/>
                </a:solidFill>
              </a:defRPr>
            </a:lvl3pPr>
            <a:lvl4pPr marL="1828800" lvl="3" indent="-228600" algn="l">
              <a:lnSpc>
                <a:spcPct val="90000"/>
              </a:lnSpc>
              <a:spcBef>
                <a:spcPts val="500"/>
              </a:spcBef>
              <a:spcAft>
                <a:spcPts val="0"/>
              </a:spcAft>
              <a:buClr>
                <a:srgbClr val="919091"/>
              </a:buClr>
              <a:buSzPts val="1600"/>
              <a:buNone/>
              <a:defRPr sz="1600">
                <a:solidFill>
                  <a:srgbClr val="919091"/>
                </a:solidFill>
              </a:defRPr>
            </a:lvl4pPr>
            <a:lvl5pPr marL="2286000" lvl="4" indent="-228600" algn="l">
              <a:lnSpc>
                <a:spcPct val="90000"/>
              </a:lnSpc>
              <a:spcBef>
                <a:spcPts val="500"/>
              </a:spcBef>
              <a:spcAft>
                <a:spcPts val="0"/>
              </a:spcAft>
              <a:buClr>
                <a:srgbClr val="919091"/>
              </a:buClr>
              <a:buSzPts val="1600"/>
              <a:buNone/>
              <a:defRPr sz="1600">
                <a:solidFill>
                  <a:srgbClr val="919091"/>
                </a:solidFill>
              </a:defRPr>
            </a:lvl5pPr>
            <a:lvl6pPr marL="2743200" lvl="5" indent="-228600" algn="l">
              <a:lnSpc>
                <a:spcPct val="90000"/>
              </a:lnSpc>
              <a:spcBef>
                <a:spcPts val="500"/>
              </a:spcBef>
              <a:spcAft>
                <a:spcPts val="0"/>
              </a:spcAft>
              <a:buClr>
                <a:srgbClr val="919091"/>
              </a:buClr>
              <a:buSzPts val="1600"/>
              <a:buNone/>
              <a:defRPr sz="1600">
                <a:solidFill>
                  <a:srgbClr val="919091"/>
                </a:solidFill>
              </a:defRPr>
            </a:lvl6pPr>
            <a:lvl7pPr marL="3200400" lvl="6" indent="-228600" algn="l">
              <a:lnSpc>
                <a:spcPct val="90000"/>
              </a:lnSpc>
              <a:spcBef>
                <a:spcPts val="500"/>
              </a:spcBef>
              <a:spcAft>
                <a:spcPts val="0"/>
              </a:spcAft>
              <a:buClr>
                <a:srgbClr val="919091"/>
              </a:buClr>
              <a:buSzPts val="1600"/>
              <a:buNone/>
              <a:defRPr sz="1600">
                <a:solidFill>
                  <a:srgbClr val="919091"/>
                </a:solidFill>
              </a:defRPr>
            </a:lvl7pPr>
            <a:lvl8pPr marL="3657600" lvl="7" indent="-228600" algn="l">
              <a:lnSpc>
                <a:spcPct val="90000"/>
              </a:lnSpc>
              <a:spcBef>
                <a:spcPts val="500"/>
              </a:spcBef>
              <a:spcAft>
                <a:spcPts val="0"/>
              </a:spcAft>
              <a:buClr>
                <a:srgbClr val="919091"/>
              </a:buClr>
              <a:buSzPts val="1600"/>
              <a:buNone/>
              <a:defRPr sz="1600">
                <a:solidFill>
                  <a:srgbClr val="919091"/>
                </a:solidFill>
              </a:defRPr>
            </a:lvl8pPr>
            <a:lvl9pPr marL="4114800" lvl="8" indent="-228600" algn="l">
              <a:lnSpc>
                <a:spcPct val="90000"/>
              </a:lnSpc>
              <a:spcBef>
                <a:spcPts val="500"/>
              </a:spcBef>
              <a:spcAft>
                <a:spcPts val="0"/>
              </a:spcAft>
              <a:buClr>
                <a:srgbClr val="919091"/>
              </a:buClr>
              <a:buSzPts val="1600"/>
              <a:buNone/>
              <a:defRPr sz="1600">
                <a:solidFill>
                  <a:srgbClr val="919091"/>
                </a:solidFill>
              </a:defRPr>
            </a:lvl9pPr>
          </a:lstStyle>
          <a:p>
            <a:endParaRPr/>
          </a:p>
        </p:txBody>
      </p:sp>
      <p:sp>
        <p:nvSpPr>
          <p:cNvPr id="30" name="Google Shape;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9"/>
          <p:cNvSpPr>
            <a:spLocks noGrp="1"/>
          </p:cNvSpPr>
          <p:nvPr>
            <p:ph type="pic" idx="2"/>
          </p:nvPr>
        </p:nvSpPr>
        <p:spPr>
          <a:xfrm>
            <a:off x="5183188" y="987425"/>
            <a:ext cx="6172200" cy="4873625"/>
          </a:xfrm>
          <a:prstGeom prst="rect">
            <a:avLst/>
          </a:prstGeom>
          <a:noFill/>
          <a:ln>
            <a:noFill/>
          </a:ln>
        </p:spPr>
      </p:sp>
      <p:sp>
        <p:nvSpPr>
          <p:cNvPr id="68" name="Google Shape;68;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a:buNone/>
              <a:defRPr sz="44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91909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91909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1909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8.jp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chart" Target="../charts/chart2.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14042"/>
        </a:solidFill>
        <a:effectLst/>
      </p:bgPr>
    </p:bg>
    <p:spTree>
      <p:nvGrpSpPr>
        <p:cNvPr id="1" name="Shape 87"/>
        <p:cNvGrpSpPr/>
        <p:nvPr/>
      </p:nvGrpSpPr>
      <p:grpSpPr>
        <a:xfrm>
          <a:off x="0" y="0"/>
          <a:ext cx="0" cy="0"/>
          <a:chOff x="0" y="0"/>
          <a:chExt cx="0" cy="0"/>
        </a:xfrm>
      </p:grpSpPr>
      <p:pic>
        <p:nvPicPr>
          <p:cNvPr id="88" name="Google Shape;88;p1" descr="A white and green logo&#10;&#10;Description automatically generated"/>
          <p:cNvPicPr preferRelativeResize="0"/>
          <p:nvPr/>
        </p:nvPicPr>
        <p:blipFill rotWithShape="1">
          <a:blip r:embed="rId3">
            <a:alphaModFix/>
          </a:blip>
          <a:srcRect/>
          <a:stretch/>
        </p:blipFill>
        <p:spPr>
          <a:xfrm>
            <a:off x="3460954" y="2118834"/>
            <a:ext cx="5270092" cy="1803468"/>
          </a:xfrm>
          <a:prstGeom prst="rect">
            <a:avLst/>
          </a:prstGeom>
          <a:noFill/>
          <a:ln>
            <a:noFill/>
          </a:ln>
        </p:spPr>
      </p:pic>
      <p:sp>
        <p:nvSpPr>
          <p:cNvPr id="89" name="Google Shape;89;p1"/>
          <p:cNvSpPr/>
          <p:nvPr/>
        </p:nvSpPr>
        <p:spPr>
          <a:xfrm>
            <a:off x="3938486" y="3922302"/>
            <a:ext cx="4326673" cy="363254"/>
          </a:xfrm>
          <a:custGeom>
            <a:avLst/>
            <a:gdLst/>
            <a:ahLst/>
            <a:cxnLst/>
            <a:rect l="l" t="t" r="r" b="b"/>
            <a:pathLst>
              <a:path w="4326673" h="363254" extrusionOk="0">
                <a:moveTo>
                  <a:pt x="3593" y="60542"/>
                </a:moveTo>
                <a:cubicBezTo>
                  <a:pt x="3593" y="27106"/>
                  <a:pt x="30699" y="0"/>
                  <a:pt x="64135" y="0"/>
                </a:cubicBezTo>
                <a:lnTo>
                  <a:pt x="4266131" y="0"/>
                </a:lnTo>
                <a:cubicBezTo>
                  <a:pt x="4299567" y="0"/>
                  <a:pt x="4326673" y="27106"/>
                  <a:pt x="4326673" y="60542"/>
                </a:cubicBezTo>
                <a:lnTo>
                  <a:pt x="4326673" y="302712"/>
                </a:lnTo>
                <a:cubicBezTo>
                  <a:pt x="4326673" y="336148"/>
                  <a:pt x="4299567" y="363254"/>
                  <a:pt x="4266131" y="363254"/>
                </a:cubicBezTo>
                <a:lnTo>
                  <a:pt x="0" y="363254"/>
                </a:lnTo>
                <a:cubicBezTo>
                  <a:pt x="2759" y="363254"/>
                  <a:pt x="3593" y="356468"/>
                  <a:pt x="3593" y="323032"/>
                </a:cubicBezTo>
                <a:lnTo>
                  <a:pt x="3593" y="60542"/>
                </a:lnTo>
                <a:close/>
              </a:path>
            </a:pathLst>
          </a:custGeom>
          <a:solidFill>
            <a:srgbClr val="98C9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ZA" sz="1800" b="0" i="0" u="none" strike="noStrike" cap="none" dirty="0">
                <a:solidFill>
                  <a:schemeClr val="lt1"/>
                </a:solidFill>
                <a:latin typeface="Century Gothic"/>
                <a:ea typeface="Century Gothic"/>
                <a:cs typeface="Century Gothic"/>
                <a:sym typeface="Century Gothic"/>
              </a:rPr>
              <a:t>Global NPS</a:t>
            </a:r>
            <a:r>
              <a:rPr lang="en-US" sz="1800" i="0" u="none" strike="noStrike" cap="none" baseline="30000" dirty="0">
                <a:solidFill>
                  <a:schemeClr val="bg1"/>
                </a:solidFill>
                <a:latin typeface="Century Gothic"/>
                <a:ea typeface="Century Gothic"/>
                <a:cs typeface="Century Gothic"/>
                <a:sym typeface="Century Gothic"/>
              </a:rPr>
              <a:t>®</a:t>
            </a:r>
            <a:r>
              <a:rPr lang="en-ZA" sz="1800" b="0" i="0" u="none" strike="noStrike" cap="none" dirty="0">
                <a:solidFill>
                  <a:schemeClr val="lt1"/>
                </a:solidFill>
                <a:latin typeface="Century Gothic"/>
                <a:ea typeface="Century Gothic"/>
                <a:cs typeface="Century Gothic"/>
                <a:sym typeface="Century Gothic"/>
              </a:rPr>
              <a:t> Benchmark 2023</a:t>
            </a:r>
            <a:endParaRPr sz="1400" b="0" i="0" u="none" strike="noStrike" cap="none" dirty="0">
              <a:solidFill>
                <a:srgbClr val="000000"/>
              </a:solidFill>
              <a:latin typeface="Century Gothic"/>
              <a:ea typeface="Century Gothic"/>
              <a:cs typeface="Century Gothic"/>
              <a:sym typeface="Century Gothic"/>
            </a:endParaRPr>
          </a:p>
        </p:txBody>
      </p:sp>
      <p:sp>
        <p:nvSpPr>
          <p:cNvPr id="90" name="Google Shape;90;p1"/>
          <p:cNvSpPr txBox="1">
            <a:spLocks noGrp="1"/>
          </p:cNvSpPr>
          <p:nvPr>
            <p:ph type="sldNum" idx="12"/>
          </p:nvPr>
        </p:nvSpPr>
        <p:spPr>
          <a:xfrm>
            <a:off x="5961380" y="6356350"/>
            <a:ext cx="26924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ZA"/>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59"/>
        <p:cNvGrpSpPr/>
        <p:nvPr/>
      </p:nvGrpSpPr>
      <p:grpSpPr>
        <a:xfrm>
          <a:off x="0" y="0"/>
          <a:ext cx="0" cy="0"/>
          <a:chOff x="0" y="0"/>
          <a:chExt cx="0" cy="0"/>
        </a:xfrm>
      </p:grpSpPr>
      <p:sp>
        <p:nvSpPr>
          <p:cNvPr id="3" name="Google Shape;125;p4">
            <a:extLst>
              <a:ext uri="{FF2B5EF4-FFF2-40B4-BE49-F238E27FC236}">
                <a16:creationId xmlns:a16="http://schemas.microsoft.com/office/drawing/2014/main" id="{87F9B7B4-DF5D-80C9-FF8A-734B70CADB7F}"/>
              </a:ext>
            </a:extLst>
          </p:cNvPr>
          <p:cNvSpPr txBox="1"/>
          <p:nvPr/>
        </p:nvSpPr>
        <p:spPr>
          <a:xfrm>
            <a:off x="224514" y="174393"/>
            <a:ext cx="587148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ZA" sz="4000" b="0" i="0" u="none" strike="noStrike" cap="none" dirty="0">
                <a:solidFill>
                  <a:schemeClr val="bg1"/>
                </a:solidFill>
                <a:latin typeface="Century Gothic" panose="020B0502020202020204" pitchFamily="34" charset="0"/>
                <a:ea typeface="Century Gothic"/>
                <a:cs typeface="Century Gothic"/>
                <a:sym typeface="Century Gothic"/>
              </a:rPr>
              <a:t>Results Overview</a:t>
            </a:r>
            <a:endParaRPr sz="4000" b="0" i="0" u="none" strike="noStrike" cap="none" dirty="0">
              <a:solidFill>
                <a:schemeClr val="bg1"/>
              </a:solidFill>
              <a:latin typeface="Century Gothic" panose="020B0502020202020204" pitchFamily="34" charset="0"/>
              <a:ea typeface="Century Gothic"/>
              <a:cs typeface="Century Gothic"/>
              <a:sym typeface="Century Gothic"/>
            </a:endParaRPr>
          </a:p>
        </p:txBody>
      </p:sp>
      <p:grpSp>
        <p:nvGrpSpPr>
          <p:cNvPr id="5" name="Group 4">
            <a:extLst>
              <a:ext uri="{FF2B5EF4-FFF2-40B4-BE49-F238E27FC236}">
                <a16:creationId xmlns:a16="http://schemas.microsoft.com/office/drawing/2014/main" id="{455EA1DB-33E6-DF36-C3B5-F7DE43C11978}"/>
              </a:ext>
            </a:extLst>
          </p:cNvPr>
          <p:cNvGrpSpPr/>
          <p:nvPr/>
        </p:nvGrpSpPr>
        <p:grpSpPr>
          <a:xfrm>
            <a:off x="584910" y="1406984"/>
            <a:ext cx="11090275" cy="4315902"/>
            <a:chOff x="179327" y="3417000"/>
            <a:chExt cx="10369317" cy="3429000"/>
          </a:xfrm>
        </p:grpSpPr>
        <p:graphicFrame>
          <p:nvGraphicFramePr>
            <p:cNvPr id="10" name="Google Shape;595;p21">
              <a:extLst>
                <a:ext uri="{FF2B5EF4-FFF2-40B4-BE49-F238E27FC236}">
                  <a16:creationId xmlns:a16="http://schemas.microsoft.com/office/drawing/2014/main" id="{AA564F5D-BAC7-6BD9-9935-C05C09C5FF5C}"/>
                </a:ext>
              </a:extLst>
            </p:cNvPr>
            <p:cNvGraphicFramePr/>
            <p:nvPr>
              <p:extLst>
                <p:ext uri="{D42A27DB-BD31-4B8C-83A1-F6EECF244321}">
                  <p14:modId xmlns:p14="http://schemas.microsoft.com/office/powerpoint/2010/main" val="3804583671"/>
                </p:ext>
              </p:extLst>
            </p:nvPr>
          </p:nvGraphicFramePr>
          <p:xfrm>
            <a:off x="179327" y="3417000"/>
            <a:ext cx="10369317" cy="3429000"/>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a:extLst>
                <a:ext uri="{FF2B5EF4-FFF2-40B4-BE49-F238E27FC236}">
                  <a16:creationId xmlns:a16="http://schemas.microsoft.com/office/drawing/2014/main" id="{C4FA2B08-0BB2-83FD-48CC-859AE7C78C95}"/>
                </a:ext>
              </a:extLst>
            </p:cNvPr>
            <p:cNvPicPr preferRelativeResize="0">
              <a:picLocks/>
            </p:cNvPicPr>
            <p:nvPr/>
          </p:nvPicPr>
          <p:blipFill>
            <a:blip r:embed="rId5"/>
            <a:stretch>
              <a:fillRect/>
            </a:stretch>
          </p:blipFill>
          <p:spPr>
            <a:xfrm>
              <a:off x="890386" y="5776563"/>
              <a:ext cx="540000" cy="540000"/>
            </a:xfrm>
            <a:prstGeom prst="rect">
              <a:avLst/>
            </a:prstGeom>
          </p:spPr>
        </p:pic>
        <p:pic>
          <p:nvPicPr>
            <p:cNvPr id="12" name="Graphic 18" descr="Circles with lines outline">
              <a:extLst>
                <a:ext uri="{FF2B5EF4-FFF2-40B4-BE49-F238E27FC236}">
                  <a16:creationId xmlns:a16="http://schemas.microsoft.com/office/drawing/2014/main" id="{3C990D48-715F-1D07-914A-38C1870002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96253" y="5776563"/>
              <a:ext cx="540000" cy="540000"/>
            </a:xfrm>
            <a:prstGeom prst="rect">
              <a:avLst/>
            </a:prstGeom>
          </p:spPr>
        </p:pic>
        <p:pic>
          <p:nvPicPr>
            <p:cNvPr id="13" name="Google Shape;806;p33" descr="Truck outline">
              <a:extLst>
                <a:ext uri="{FF2B5EF4-FFF2-40B4-BE49-F238E27FC236}">
                  <a16:creationId xmlns:a16="http://schemas.microsoft.com/office/drawing/2014/main" id="{CE847B67-0BFC-9775-1C38-9BC7C3FBC7A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249823" y="5776563"/>
              <a:ext cx="540000" cy="540000"/>
            </a:xfrm>
            <a:prstGeom prst="rect">
              <a:avLst/>
            </a:prstGeom>
            <a:noFill/>
            <a:ln>
              <a:noFill/>
            </a:ln>
          </p:spPr>
        </p:pic>
        <p:pic>
          <p:nvPicPr>
            <p:cNvPr id="14" name="Picture 13">
              <a:extLst>
                <a:ext uri="{FF2B5EF4-FFF2-40B4-BE49-F238E27FC236}">
                  <a16:creationId xmlns:a16="http://schemas.microsoft.com/office/drawing/2014/main" id="{B37192E9-4C68-449C-E122-49654B623656}"/>
                </a:ext>
              </a:extLst>
            </p:cNvPr>
            <p:cNvPicPr>
              <a:picLocks noChangeAspect="1"/>
            </p:cNvPicPr>
            <p:nvPr/>
          </p:nvPicPr>
          <p:blipFill>
            <a:blip r:embed="rId9"/>
            <a:stretch>
              <a:fillRect/>
            </a:stretch>
          </p:blipFill>
          <p:spPr>
            <a:xfrm>
              <a:off x="6676514" y="5776563"/>
              <a:ext cx="540000" cy="540000"/>
            </a:xfrm>
            <a:prstGeom prst="rect">
              <a:avLst/>
            </a:prstGeom>
          </p:spPr>
        </p:pic>
        <p:pic>
          <p:nvPicPr>
            <p:cNvPr id="15" name="Google Shape;915;p39" descr="Building outline">
              <a:extLst>
                <a:ext uri="{FF2B5EF4-FFF2-40B4-BE49-F238E27FC236}">
                  <a16:creationId xmlns:a16="http://schemas.microsoft.com/office/drawing/2014/main" id="{D5F3EEB6-C8B8-C95D-254E-305C136425A6}"/>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121241" y="5776563"/>
              <a:ext cx="540000" cy="540000"/>
            </a:xfrm>
            <a:prstGeom prst="rect">
              <a:avLst/>
            </a:prstGeom>
            <a:noFill/>
            <a:ln>
              <a:noFill/>
            </a:ln>
          </p:spPr>
        </p:pic>
        <p:pic>
          <p:nvPicPr>
            <p:cNvPr id="16" name="Google Shape;610;p22" descr="Bank outline">
              <a:extLst>
                <a:ext uri="{FF2B5EF4-FFF2-40B4-BE49-F238E27FC236}">
                  <a16:creationId xmlns:a16="http://schemas.microsoft.com/office/drawing/2014/main" id="{5817135C-1F5C-AD8D-1037-F953A3686056}"/>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9565968" y="5776563"/>
              <a:ext cx="540000" cy="540000"/>
            </a:xfrm>
            <a:prstGeom prst="rect">
              <a:avLst/>
            </a:prstGeom>
            <a:noFill/>
            <a:ln>
              <a:noFill/>
            </a:ln>
          </p:spPr>
        </p:pic>
        <p:pic>
          <p:nvPicPr>
            <p:cNvPr id="17" name="Graphic 24" descr="Hospital outline">
              <a:extLst>
                <a:ext uri="{FF2B5EF4-FFF2-40B4-BE49-F238E27FC236}">
                  <a16:creationId xmlns:a16="http://schemas.microsoft.com/office/drawing/2014/main" id="{509965E6-F328-F38F-C4B2-B06E4A8EE1BA}"/>
                </a:ext>
              </a:extLst>
            </p:cNvPr>
            <p:cNvPicPr preferRelativeResize="0">
              <a:picLocks/>
            </p:cNvPicPr>
            <p:nvPr/>
          </p:nvPicPr>
          <p:blipFill>
            <a:blip r:embed="rId12">
              <a:extLst>
                <a:ext uri="{96DAC541-7B7A-43D3-8B79-37D633B846F1}">
                  <asvg:svgBlip xmlns:asvg="http://schemas.microsoft.com/office/drawing/2016/SVG/main" r:embed="rId13"/>
                </a:ext>
              </a:extLst>
            </a:blip>
            <a:stretch>
              <a:fillRect/>
            </a:stretch>
          </p:blipFill>
          <p:spPr>
            <a:xfrm>
              <a:off x="2343956" y="5776563"/>
              <a:ext cx="538727" cy="540000"/>
            </a:xfrm>
            <a:prstGeom prst="rect">
              <a:avLst/>
            </a:prstGeom>
          </p:spPr>
        </p:pic>
      </p:grpSp>
    </p:spTree>
    <p:extLst>
      <p:ext uri="{BB962C8B-B14F-4D97-AF65-F5344CB8AC3E}">
        <p14:creationId xmlns:p14="http://schemas.microsoft.com/office/powerpoint/2010/main" val="2653293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E06CA0-4964-EF13-5CF7-443237816066}"/>
              </a:ext>
            </a:extLst>
          </p:cNvPr>
          <p:cNvSpPr/>
          <p:nvPr/>
        </p:nvSpPr>
        <p:spPr>
          <a:xfrm>
            <a:off x="0" y="0"/>
            <a:ext cx="6096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latin typeface="Century Gothic" panose="020B0502020202020204" pitchFamily="34" charset="0"/>
            </a:endParaRPr>
          </a:p>
        </p:txBody>
      </p:sp>
      <p:graphicFrame>
        <p:nvGraphicFramePr>
          <p:cNvPr id="17" name="Chart 16">
            <a:extLst>
              <a:ext uri="{FF2B5EF4-FFF2-40B4-BE49-F238E27FC236}">
                <a16:creationId xmlns:a16="http://schemas.microsoft.com/office/drawing/2014/main" id="{72FA1164-AEF1-2F93-CDBC-0CA7ABC78D91}"/>
              </a:ext>
            </a:extLst>
          </p:cNvPr>
          <p:cNvGraphicFramePr>
            <a:graphicFrameLocks noChangeAspect="1"/>
          </p:cNvGraphicFramePr>
          <p:nvPr>
            <p:extLst>
              <p:ext uri="{D42A27DB-BD31-4B8C-83A1-F6EECF244321}">
                <p14:modId xmlns:p14="http://schemas.microsoft.com/office/powerpoint/2010/main" val="2817737"/>
              </p:ext>
            </p:extLst>
          </p:nvPr>
        </p:nvGraphicFramePr>
        <p:xfrm>
          <a:off x="-187749" y="1039454"/>
          <a:ext cx="6105184" cy="445680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65885B2-EE4F-8217-5DFF-5160A16BC5B0}"/>
              </a:ext>
            </a:extLst>
          </p:cNvPr>
          <p:cNvSpPr>
            <a:spLocks noGrp="1"/>
          </p:cNvSpPr>
          <p:nvPr>
            <p:ph type="title"/>
          </p:nvPr>
        </p:nvSpPr>
        <p:spPr>
          <a:xfrm>
            <a:off x="515938" y="273434"/>
            <a:ext cx="5191433" cy="1126408"/>
          </a:xfrm>
        </p:spPr>
        <p:txBody>
          <a:bodyPr anchor="t">
            <a:noAutofit/>
          </a:bodyPr>
          <a:lstStyle/>
          <a:p>
            <a:pPr algn="l">
              <a:lnSpc>
                <a:spcPct val="150000"/>
              </a:lnSpc>
            </a:pPr>
            <a:r>
              <a:rPr lang="en-US" sz="3600" dirty="0">
                <a:solidFill>
                  <a:schemeClr val="accent1"/>
                </a:solidFill>
                <a:latin typeface="Century Gothic" panose="020B0502020202020204" pitchFamily="34" charset="0"/>
                <a:ea typeface="Lato" panose="020F0502020204030203" pitchFamily="34" charset="0"/>
                <a:cs typeface="Lato" panose="020F0502020204030203" pitchFamily="34" charset="0"/>
              </a:rPr>
              <a:t>Banking</a:t>
            </a:r>
            <a:br>
              <a:rPr lang="en-US" sz="1400" dirty="0">
                <a:solidFill>
                  <a:schemeClr val="bg1"/>
                </a:solidFill>
                <a:latin typeface="Century Gothic" panose="020B0502020202020204" pitchFamily="34" charset="0"/>
                <a:ea typeface="Lato" panose="020F0502020204030203" pitchFamily="34" charset="0"/>
                <a:cs typeface="Lato" panose="020F0502020204030203" pitchFamily="34" charset="0"/>
              </a:rPr>
            </a:br>
            <a:r>
              <a:rPr lang="en-ZA" sz="1400" spc="3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Service: Relationship-focused  </a:t>
            </a:r>
            <a:br>
              <a:rPr lang="en-ZA" sz="1400" b="1" u="sng"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br>
            <a:endParaRPr lang="en-ZA" sz="140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18" name="TextBox 17">
            <a:extLst>
              <a:ext uri="{FF2B5EF4-FFF2-40B4-BE49-F238E27FC236}">
                <a16:creationId xmlns:a16="http://schemas.microsoft.com/office/drawing/2014/main" id="{D61A4726-52F4-3921-8283-6B899E345A2F}"/>
              </a:ext>
            </a:extLst>
          </p:cNvPr>
          <p:cNvSpPr txBox="1"/>
          <p:nvPr/>
        </p:nvSpPr>
        <p:spPr>
          <a:xfrm>
            <a:off x="6430606" y="676373"/>
            <a:ext cx="4941417" cy="3190682"/>
          </a:xfrm>
          <a:prstGeom prst="rect">
            <a:avLst/>
          </a:prstGeom>
          <a:noFill/>
        </p:spPr>
        <p:txBody>
          <a:bodyPr wrap="square" rtlCol="0">
            <a:spAutoFit/>
          </a:bodyPr>
          <a:lstStyle/>
          <a:p>
            <a:pPr>
              <a:lnSpc>
                <a:spcPct val="150000"/>
              </a:lnSpc>
              <a:buClr>
                <a:srgbClr val="2E4550"/>
              </a:buClr>
            </a:pPr>
            <a:r>
              <a:rPr lang="en-ZA" sz="2400" dirty="0">
                <a:solidFill>
                  <a:schemeClr val="tx1"/>
                </a:solidFill>
                <a:latin typeface="Century Gothic" panose="020B0502020202020204" pitchFamily="34" charset="0"/>
                <a:ea typeface="Lato" panose="020F0502020204030203" pitchFamily="34" charset="0"/>
                <a:cs typeface="Lato" panose="020F0502020204030203" pitchFamily="34" charset="0"/>
              </a:rPr>
              <a:t>Findings:</a:t>
            </a:r>
            <a:br>
              <a:rPr lang="en-ZA" sz="1600" dirty="0">
                <a:solidFill>
                  <a:schemeClr val="tx1"/>
                </a:solidFill>
                <a:latin typeface="Century Gothic" panose="020B0502020202020204" pitchFamily="34" charset="0"/>
                <a:ea typeface="Lato" panose="020F0502020204030203" pitchFamily="34" charset="0"/>
                <a:cs typeface="Lato" panose="020F0502020204030203" pitchFamily="34" charset="0"/>
              </a:rPr>
            </a:br>
            <a:r>
              <a:rPr lang="en-ZA" dirty="0">
                <a:solidFill>
                  <a:schemeClr val="tx1"/>
                </a:solidFill>
                <a:latin typeface="Century Gothic" panose="020B0502020202020204" pitchFamily="34" charset="0"/>
                <a:ea typeface="Lato" panose="020F0502020204030203" pitchFamily="34" charset="0"/>
                <a:cs typeface="Lato" panose="020F0502020204030203" pitchFamily="34" charset="0"/>
              </a:rPr>
              <a:t>The banking industry boasts an NPS</a:t>
            </a:r>
            <a:r>
              <a:rPr lang="en-ZA" baseline="30000" dirty="0">
                <a:solidFill>
                  <a:schemeClr val="tx1"/>
                </a:solidFill>
                <a:latin typeface="Century Gothic" panose="020B0502020202020204" pitchFamily="34" charset="0"/>
                <a:ea typeface="Lato" panose="020F0502020204030203" pitchFamily="34" charset="0"/>
                <a:cs typeface="Lato" panose="020F0502020204030203" pitchFamily="34" charset="0"/>
              </a:rPr>
              <a:t>®</a:t>
            </a:r>
            <a:r>
              <a:rPr lang="en-ZA" dirty="0">
                <a:solidFill>
                  <a:schemeClr val="tx1"/>
                </a:solidFill>
                <a:latin typeface="Century Gothic" panose="020B0502020202020204" pitchFamily="34" charset="0"/>
                <a:ea typeface="Lato" panose="020F0502020204030203" pitchFamily="34" charset="0"/>
                <a:cs typeface="Lato" panose="020F0502020204030203" pitchFamily="34" charset="0"/>
              </a:rPr>
              <a:t> benchmark of 74.71, with 84.46% of </a:t>
            </a:r>
            <a:r>
              <a:rPr lang="en-US" dirty="0">
                <a:solidFill>
                  <a:schemeClr val="tx1"/>
                </a:solidFill>
                <a:latin typeface="Century Gothic" panose="020B0502020202020204" pitchFamily="34" charset="0"/>
                <a:ea typeface="Lato" panose="020F0502020204030203" pitchFamily="34" charset="0"/>
                <a:cs typeface="Lato" panose="020F0502020204030203" pitchFamily="34" charset="0"/>
              </a:rPr>
              <a:t>customers inclined to promote their bank to others.</a:t>
            </a:r>
          </a:p>
          <a:p>
            <a:pPr>
              <a:lnSpc>
                <a:spcPct val="150000"/>
              </a:lnSpc>
              <a:buClr>
                <a:srgbClr val="2E4550"/>
              </a:buClr>
            </a:pPr>
            <a:endParaRPr lang="en-US" dirty="0">
              <a:solidFill>
                <a:schemeClr val="tx1"/>
              </a:solidFill>
              <a:latin typeface="Century Gothic" panose="020B0502020202020204" pitchFamily="34" charset="0"/>
              <a:ea typeface="Lato" panose="020F0502020204030203" pitchFamily="34" charset="0"/>
              <a:cs typeface="Lato" panose="020F0502020204030203" pitchFamily="34" charset="0"/>
            </a:endParaRPr>
          </a:p>
          <a:p>
            <a:pPr>
              <a:lnSpc>
                <a:spcPct val="150000"/>
              </a:lnSpc>
              <a:buClr>
                <a:srgbClr val="2E4550"/>
              </a:buClr>
            </a:pPr>
            <a:r>
              <a:rPr lang="en-US" dirty="0">
                <a:solidFill>
                  <a:schemeClr val="tx1"/>
                </a:solidFill>
                <a:latin typeface="Century Gothic" panose="020B0502020202020204" pitchFamily="34" charset="0"/>
                <a:ea typeface="Lato" panose="020F0502020204030203" pitchFamily="34" charset="0"/>
                <a:cs typeface="Lato" panose="020F0502020204030203" pitchFamily="34" charset="0"/>
              </a:rPr>
              <a:t>Banks with an NPS of 74.71 or above are positioned </a:t>
            </a:r>
            <a:r>
              <a:rPr lang="en-US" dirty="0" err="1">
                <a:solidFill>
                  <a:schemeClr val="tx1"/>
                </a:solidFill>
                <a:latin typeface="Century Gothic" panose="020B0502020202020204" pitchFamily="34" charset="0"/>
                <a:ea typeface="Lato" panose="020F0502020204030203" pitchFamily="34" charset="0"/>
                <a:cs typeface="Lato" panose="020F0502020204030203" pitchFamily="34" charset="0"/>
              </a:rPr>
              <a:t>favourably</a:t>
            </a:r>
            <a:r>
              <a:rPr lang="en-US" dirty="0">
                <a:solidFill>
                  <a:schemeClr val="tx1"/>
                </a:solidFill>
                <a:latin typeface="Century Gothic" panose="020B0502020202020204" pitchFamily="34" charset="0"/>
                <a:ea typeface="Lato" panose="020F0502020204030203" pitchFamily="34" charset="0"/>
                <a:cs typeface="Lato" panose="020F0502020204030203" pitchFamily="34" charset="0"/>
              </a:rPr>
              <a:t> within the industry, showing their ability to meet customer expectations and deliver high levels of service. </a:t>
            </a:r>
            <a:endParaRPr lang="en-ZA"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8" name="Google Shape;633;p24">
            <a:extLst>
              <a:ext uri="{FF2B5EF4-FFF2-40B4-BE49-F238E27FC236}">
                <a16:creationId xmlns:a16="http://schemas.microsoft.com/office/drawing/2014/main" id="{B807B2C2-D2ED-48FE-1938-908806BED3CD}"/>
              </a:ext>
            </a:extLst>
          </p:cNvPr>
          <p:cNvSpPr txBox="1"/>
          <p:nvPr/>
        </p:nvSpPr>
        <p:spPr>
          <a:xfrm>
            <a:off x="2376352" y="3096593"/>
            <a:ext cx="100052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74.71 </a:t>
            </a:r>
          </a:p>
        </p:txBody>
      </p:sp>
      <p:grpSp>
        <p:nvGrpSpPr>
          <p:cNvPr id="37" name="Group 36">
            <a:extLst>
              <a:ext uri="{FF2B5EF4-FFF2-40B4-BE49-F238E27FC236}">
                <a16:creationId xmlns:a16="http://schemas.microsoft.com/office/drawing/2014/main" id="{F8792777-2B89-897C-208C-B28A1DF7105F}"/>
              </a:ext>
            </a:extLst>
          </p:cNvPr>
          <p:cNvGrpSpPr/>
          <p:nvPr/>
        </p:nvGrpSpPr>
        <p:grpSpPr>
          <a:xfrm>
            <a:off x="677946" y="5496258"/>
            <a:ext cx="4740107" cy="748048"/>
            <a:chOff x="1355893" y="5496258"/>
            <a:chExt cx="4740107" cy="748048"/>
          </a:xfrm>
        </p:grpSpPr>
        <p:sp>
          <p:nvSpPr>
            <p:cNvPr id="14" name="Google Shape;465;p15">
              <a:extLst>
                <a:ext uri="{FF2B5EF4-FFF2-40B4-BE49-F238E27FC236}">
                  <a16:creationId xmlns:a16="http://schemas.microsoft.com/office/drawing/2014/main" id="{849B0FC3-5F4F-8ACB-2529-6833E52FA6D9}"/>
                </a:ext>
              </a:extLst>
            </p:cNvPr>
            <p:cNvSpPr txBox="1"/>
            <p:nvPr/>
          </p:nvSpPr>
          <p:spPr>
            <a:xfrm>
              <a:off x="1791226" y="5533050"/>
              <a:ext cx="430477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Sample Size  = 182 198</a:t>
              </a:r>
              <a:endParaRPr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endParaRPr>
            </a:p>
          </p:txBody>
        </p:sp>
        <p:sp>
          <p:nvSpPr>
            <p:cNvPr id="15" name="Google Shape;465;p15">
              <a:extLst>
                <a:ext uri="{FF2B5EF4-FFF2-40B4-BE49-F238E27FC236}">
                  <a16:creationId xmlns:a16="http://schemas.microsoft.com/office/drawing/2014/main" id="{B4F1BEAE-4D94-325C-9D04-C69E43BD7496}"/>
                </a:ext>
              </a:extLst>
            </p:cNvPr>
            <p:cNvSpPr txBox="1"/>
            <p:nvPr/>
          </p:nvSpPr>
          <p:spPr>
            <a:xfrm>
              <a:off x="1791226" y="5905792"/>
              <a:ext cx="430477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2022 Overall NPS</a:t>
              </a:r>
              <a:r>
                <a:rPr lang="en-US" sz="1600" i="0" u="none" strike="noStrike" cap="none" baseline="30000" dirty="0">
                  <a:solidFill>
                    <a:schemeClr val="bg1"/>
                  </a:solidFill>
                  <a:latin typeface="Century Gothic"/>
                  <a:ea typeface="Century Gothic"/>
                  <a:cs typeface="Century Gothic"/>
                  <a:sym typeface="Century Gothic"/>
                </a:rPr>
                <a:t>®</a:t>
              </a: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 Benchmark: 43.03%</a:t>
              </a:r>
              <a:endParaRPr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endParaRPr>
            </a:p>
          </p:txBody>
        </p:sp>
        <p:pic>
          <p:nvPicPr>
            <p:cNvPr id="26" name="Picture 25" descr="A group of people in a circle&#10;&#10;Description automatically generated">
              <a:extLst>
                <a:ext uri="{FF2B5EF4-FFF2-40B4-BE49-F238E27FC236}">
                  <a16:creationId xmlns:a16="http://schemas.microsoft.com/office/drawing/2014/main" id="{774321E7-A262-00F4-AB15-B270369BF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893" y="5496258"/>
              <a:ext cx="435333" cy="435333"/>
            </a:xfrm>
            <a:prstGeom prst="rect">
              <a:avLst/>
            </a:prstGeom>
          </p:spPr>
        </p:pic>
      </p:grpSp>
      <p:grpSp>
        <p:nvGrpSpPr>
          <p:cNvPr id="36" name="Group 35">
            <a:extLst>
              <a:ext uri="{FF2B5EF4-FFF2-40B4-BE49-F238E27FC236}">
                <a16:creationId xmlns:a16="http://schemas.microsoft.com/office/drawing/2014/main" id="{0F857722-3A9B-4F00-7A36-81D1FACFB6E2}"/>
              </a:ext>
            </a:extLst>
          </p:cNvPr>
          <p:cNvGrpSpPr/>
          <p:nvPr/>
        </p:nvGrpSpPr>
        <p:grpSpPr>
          <a:xfrm>
            <a:off x="6352768" y="4443727"/>
            <a:ext cx="5019255" cy="1487864"/>
            <a:chOff x="6356283" y="4752326"/>
            <a:chExt cx="5152701" cy="1487864"/>
          </a:xfrm>
          <a:solidFill>
            <a:schemeClr val="accent1"/>
          </a:solidFill>
        </p:grpSpPr>
        <p:pic>
          <p:nvPicPr>
            <p:cNvPr id="30" name="Graphic 29">
              <a:extLst>
                <a:ext uri="{FF2B5EF4-FFF2-40B4-BE49-F238E27FC236}">
                  <a16:creationId xmlns:a16="http://schemas.microsoft.com/office/drawing/2014/main" id="{B0BE4531-D26A-D473-9366-2700799D19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6283" y="4752326"/>
              <a:ext cx="5152701" cy="1487864"/>
            </a:xfrm>
            <a:prstGeom prst="rect">
              <a:avLst/>
            </a:prstGeom>
          </p:spPr>
        </p:pic>
        <p:grpSp>
          <p:nvGrpSpPr>
            <p:cNvPr id="35" name="Group 34">
              <a:extLst>
                <a:ext uri="{FF2B5EF4-FFF2-40B4-BE49-F238E27FC236}">
                  <a16:creationId xmlns:a16="http://schemas.microsoft.com/office/drawing/2014/main" id="{837A6CA5-4090-AA90-39C9-CE7A503C243D}"/>
                </a:ext>
              </a:extLst>
            </p:cNvPr>
            <p:cNvGrpSpPr/>
            <p:nvPr/>
          </p:nvGrpSpPr>
          <p:grpSpPr>
            <a:xfrm>
              <a:off x="6457050" y="4830771"/>
              <a:ext cx="4948489" cy="1371286"/>
              <a:chOff x="6457050" y="4830771"/>
              <a:chExt cx="4948489" cy="1371286"/>
            </a:xfrm>
            <a:grpFill/>
          </p:grpSpPr>
          <p:sp>
            <p:nvSpPr>
              <p:cNvPr id="3" name="TextBox 2">
                <a:extLst>
                  <a:ext uri="{FF2B5EF4-FFF2-40B4-BE49-F238E27FC236}">
                    <a16:creationId xmlns:a16="http://schemas.microsoft.com/office/drawing/2014/main" id="{A2342738-D9D6-8D4A-BB26-5FD31D716F1A}"/>
                  </a:ext>
                </a:extLst>
              </p:cNvPr>
              <p:cNvSpPr txBox="1"/>
              <p:nvPr/>
            </p:nvSpPr>
            <p:spPr>
              <a:xfrm>
                <a:off x="6457050" y="5181200"/>
                <a:ext cx="4948489" cy="1020857"/>
              </a:xfrm>
              <a:prstGeom prst="rect">
                <a:avLst/>
              </a:prstGeom>
              <a:noFill/>
            </p:spPr>
            <p:txBody>
              <a:bodyPr wrap="square" rtlCol="0">
                <a:spAutoFit/>
              </a:bodyPr>
              <a:lstStyle/>
              <a:p>
                <a:pPr>
                  <a:lnSpc>
                    <a:spcPct val="150000"/>
                  </a:lnSpc>
                </a:pPr>
                <a:r>
                  <a:rPr lang="en-US" b="0" i="0" dirty="0">
                    <a:solidFill>
                      <a:schemeClr val="bg1"/>
                    </a:solidFill>
                    <a:effectLst/>
                    <a:latin typeface="Century Gothic" panose="020B0502020202020204" pitchFamily="34" charset="0"/>
                    <a:ea typeface="Lato" panose="020F0502020204030203" pitchFamily="34" charset="0"/>
                    <a:cs typeface="Lato" panose="020F0502020204030203" pitchFamily="34" charset="0"/>
                  </a:rPr>
                  <a:t>According to a study by Bain &amp; Company, banks with high NPS scores grow their deposits at more than twice the rate of banks with lower NPS scores.</a:t>
                </a:r>
                <a:r>
                  <a:rPr lang="en-US" dirty="0">
                    <a:solidFill>
                      <a:schemeClr val="bg1"/>
                    </a:solidFill>
                    <a:latin typeface="Century Gothic" panose="020B0502020202020204" pitchFamily="34" charset="0"/>
                    <a:ea typeface="Lato" panose="020F0502020204030203" pitchFamily="34" charset="0"/>
                    <a:cs typeface="Lato" panose="020F0502020204030203" pitchFamily="34" charset="0"/>
                  </a:rPr>
                  <a:t> </a:t>
                </a:r>
                <a:endParaRPr lang="en-ZA"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34" name="TextBox 33">
                <a:extLst>
                  <a:ext uri="{FF2B5EF4-FFF2-40B4-BE49-F238E27FC236}">
                    <a16:creationId xmlns:a16="http://schemas.microsoft.com/office/drawing/2014/main" id="{F382283B-B043-A359-4480-B21B5875564D}"/>
                  </a:ext>
                </a:extLst>
              </p:cNvPr>
              <p:cNvSpPr txBox="1"/>
              <p:nvPr/>
            </p:nvSpPr>
            <p:spPr>
              <a:xfrm>
                <a:off x="6457050" y="4830771"/>
                <a:ext cx="3952875" cy="461665"/>
              </a:xfrm>
              <a:prstGeom prst="rect">
                <a:avLst/>
              </a:prstGeom>
              <a:noFill/>
            </p:spPr>
            <p:txBody>
              <a:bodyPr wrap="square">
                <a:spAutoFit/>
              </a:bodyPr>
              <a:lstStyle/>
              <a:p>
                <a:r>
                  <a:rPr lang="en-US" sz="2400" dirty="0">
                    <a:solidFill>
                      <a:schemeClr val="bg1"/>
                    </a:solidFill>
                    <a:latin typeface="Century Gothic" panose="020B0502020202020204" pitchFamily="34" charset="0"/>
                    <a:ea typeface="Lato" panose="020F0502020204030203" pitchFamily="34" charset="0"/>
                    <a:cs typeface="Lato" panose="020F0502020204030203" pitchFamily="34" charset="0"/>
                  </a:rPr>
                  <a:t>Nice to Know:</a:t>
                </a:r>
                <a:endParaRPr lang="en-ZA" sz="2400" dirty="0">
                  <a:solidFill>
                    <a:schemeClr val="bg1"/>
                  </a:solidFill>
                  <a:latin typeface="Century Gothic" panose="020B0502020202020204" pitchFamily="34" charset="0"/>
                </a:endParaRPr>
              </a:p>
            </p:txBody>
          </p:sp>
        </p:grpSp>
      </p:grpSp>
    </p:spTree>
    <p:extLst>
      <p:ext uri="{BB962C8B-B14F-4D97-AF65-F5344CB8AC3E}">
        <p14:creationId xmlns:p14="http://schemas.microsoft.com/office/powerpoint/2010/main" val="65279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429B43-CCB9-F4CC-D795-8C85B08E35E0}"/>
              </a:ext>
            </a:extLst>
          </p:cNvPr>
          <p:cNvSpPr/>
          <p:nvPr/>
        </p:nvSpPr>
        <p:spPr>
          <a:xfrm>
            <a:off x="0" y="0"/>
            <a:ext cx="6096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latin typeface="Century Gothic" panose="020B0502020202020204" pitchFamily="34" charset="0"/>
            </a:endParaRPr>
          </a:p>
        </p:txBody>
      </p:sp>
      <p:grpSp>
        <p:nvGrpSpPr>
          <p:cNvPr id="29" name="Group 28">
            <a:extLst>
              <a:ext uri="{FF2B5EF4-FFF2-40B4-BE49-F238E27FC236}">
                <a16:creationId xmlns:a16="http://schemas.microsoft.com/office/drawing/2014/main" id="{41BFA6E3-38EA-7D5D-B848-33D9A17A6EDE}"/>
              </a:ext>
            </a:extLst>
          </p:cNvPr>
          <p:cNvGrpSpPr/>
          <p:nvPr/>
        </p:nvGrpSpPr>
        <p:grpSpPr>
          <a:xfrm>
            <a:off x="-114309" y="1127760"/>
            <a:ext cx="5935989" cy="4368498"/>
            <a:chOff x="-33029" y="1357257"/>
            <a:chExt cx="5669839" cy="4139001"/>
          </a:xfrm>
        </p:grpSpPr>
        <p:graphicFrame>
          <p:nvGraphicFramePr>
            <p:cNvPr id="10" name="Chart 9">
              <a:extLst>
                <a:ext uri="{FF2B5EF4-FFF2-40B4-BE49-F238E27FC236}">
                  <a16:creationId xmlns:a16="http://schemas.microsoft.com/office/drawing/2014/main" id="{42F2FF8C-DE3C-AA7D-8265-F521124FE22B}"/>
                </a:ext>
              </a:extLst>
            </p:cNvPr>
            <p:cNvGraphicFramePr>
              <a:graphicFrameLocks noChangeAspect="1"/>
            </p:cNvGraphicFramePr>
            <p:nvPr>
              <p:extLst>
                <p:ext uri="{D42A27DB-BD31-4B8C-83A1-F6EECF244321}">
                  <p14:modId xmlns:p14="http://schemas.microsoft.com/office/powerpoint/2010/main" val="2035418910"/>
                </p:ext>
              </p:extLst>
            </p:nvPr>
          </p:nvGraphicFramePr>
          <p:xfrm>
            <a:off x="-33029" y="1357257"/>
            <a:ext cx="5669839" cy="4139001"/>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633;p24">
              <a:extLst>
                <a:ext uri="{FF2B5EF4-FFF2-40B4-BE49-F238E27FC236}">
                  <a16:creationId xmlns:a16="http://schemas.microsoft.com/office/drawing/2014/main" id="{B807B2C2-D2ED-48FE-1938-908806BED3CD}"/>
                </a:ext>
              </a:extLst>
            </p:cNvPr>
            <p:cNvSpPr txBox="1"/>
            <p:nvPr/>
          </p:nvSpPr>
          <p:spPr>
            <a:xfrm>
              <a:off x="2357120" y="3260267"/>
              <a:ext cx="853996" cy="3790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bg1"/>
                  </a:solidFill>
                  <a:latin typeface="Century Gothic" panose="020B0502020202020204" pitchFamily="34" charset="0"/>
                  <a:ea typeface="Century Gothic"/>
                  <a:cs typeface="Century Gothic"/>
                  <a:sym typeface="Century Gothic"/>
                </a:rPr>
                <a:t>71.45 </a:t>
              </a:r>
            </a:p>
          </p:txBody>
        </p:sp>
      </p:grpSp>
      <p:grpSp>
        <p:nvGrpSpPr>
          <p:cNvPr id="30" name="Group 29">
            <a:extLst>
              <a:ext uri="{FF2B5EF4-FFF2-40B4-BE49-F238E27FC236}">
                <a16:creationId xmlns:a16="http://schemas.microsoft.com/office/drawing/2014/main" id="{2CBAF95C-609C-6A81-E1BA-9F46272C2B28}"/>
              </a:ext>
            </a:extLst>
          </p:cNvPr>
          <p:cNvGrpSpPr/>
          <p:nvPr/>
        </p:nvGrpSpPr>
        <p:grpSpPr>
          <a:xfrm>
            <a:off x="550863" y="5496258"/>
            <a:ext cx="4740107" cy="748048"/>
            <a:chOff x="1355893" y="5496258"/>
            <a:chExt cx="4740107" cy="748048"/>
          </a:xfrm>
        </p:grpSpPr>
        <p:pic>
          <p:nvPicPr>
            <p:cNvPr id="11" name="Picture 10" descr="A group of people in a circle&#10;&#10;Description automatically generated">
              <a:extLst>
                <a:ext uri="{FF2B5EF4-FFF2-40B4-BE49-F238E27FC236}">
                  <a16:creationId xmlns:a16="http://schemas.microsoft.com/office/drawing/2014/main" id="{90E669DF-5BCB-43A5-E125-EE5B26281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893" y="5496258"/>
              <a:ext cx="435333" cy="435333"/>
            </a:xfrm>
            <a:prstGeom prst="rect">
              <a:avLst/>
            </a:prstGeom>
          </p:spPr>
        </p:pic>
        <p:sp>
          <p:nvSpPr>
            <p:cNvPr id="12" name="Google Shape;465;p15">
              <a:extLst>
                <a:ext uri="{FF2B5EF4-FFF2-40B4-BE49-F238E27FC236}">
                  <a16:creationId xmlns:a16="http://schemas.microsoft.com/office/drawing/2014/main" id="{26FDAF3C-4E77-8676-119F-3FD352F2F0E1}"/>
                </a:ext>
              </a:extLst>
            </p:cNvPr>
            <p:cNvSpPr txBox="1"/>
            <p:nvPr/>
          </p:nvSpPr>
          <p:spPr>
            <a:xfrm>
              <a:off x="1791226" y="5533050"/>
              <a:ext cx="430477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Sample Size  = 254 590</a:t>
              </a:r>
              <a:endParaRPr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endParaRPr>
            </a:p>
          </p:txBody>
        </p:sp>
        <p:sp>
          <p:nvSpPr>
            <p:cNvPr id="13" name="Google Shape;465;p15">
              <a:extLst>
                <a:ext uri="{FF2B5EF4-FFF2-40B4-BE49-F238E27FC236}">
                  <a16:creationId xmlns:a16="http://schemas.microsoft.com/office/drawing/2014/main" id="{F3ED5761-CEA1-61DE-9CEC-29535122F11B}"/>
                </a:ext>
              </a:extLst>
            </p:cNvPr>
            <p:cNvSpPr txBox="1"/>
            <p:nvPr/>
          </p:nvSpPr>
          <p:spPr>
            <a:xfrm>
              <a:off x="1791226" y="5905792"/>
              <a:ext cx="430477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2022 Overall NPS</a:t>
              </a:r>
              <a:r>
                <a:rPr lang="en-US" sz="1600" i="0" u="none" strike="noStrike" cap="none" baseline="30000" dirty="0">
                  <a:solidFill>
                    <a:schemeClr val="bg1"/>
                  </a:solidFill>
                  <a:latin typeface="Century Gothic"/>
                  <a:ea typeface="Century Gothic"/>
                  <a:cs typeface="Century Gothic"/>
                  <a:sym typeface="Century Gothic"/>
                </a:rPr>
                <a:t>®</a:t>
              </a: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 Benchmark: 43.03%</a:t>
              </a:r>
              <a:endParaRPr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endParaRPr>
            </a:p>
          </p:txBody>
        </p:sp>
      </p:grpSp>
      <p:sp>
        <p:nvSpPr>
          <p:cNvPr id="15" name="TextBox 14">
            <a:extLst>
              <a:ext uri="{FF2B5EF4-FFF2-40B4-BE49-F238E27FC236}">
                <a16:creationId xmlns:a16="http://schemas.microsoft.com/office/drawing/2014/main" id="{746FA406-98B9-D5AE-E3A4-0354C99F54F1}"/>
              </a:ext>
            </a:extLst>
          </p:cNvPr>
          <p:cNvSpPr txBox="1"/>
          <p:nvPr/>
        </p:nvSpPr>
        <p:spPr>
          <a:xfrm>
            <a:off x="6430606" y="676373"/>
            <a:ext cx="5245456" cy="1898020"/>
          </a:xfrm>
          <a:prstGeom prst="rect">
            <a:avLst/>
          </a:prstGeom>
          <a:noFill/>
        </p:spPr>
        <p:txBody>
          <a:bodyPr wrap="square" rtlCol="0">
            <a:spAutoFit/>
          </a:bodyPr>
          <a:lstStyle/>
          <a:p>
            <a:pPr>
              <a:lnSpc>
                <a:spcPct val="150000"/>
              </a:lnSpc>
            </a:pPr>
            <a:r>
              <a:rPr lang="en-ZA" sz="2400" dirty="0">
                <a:solidFill>
                  <a:schemeClr val="tx1"/>
                </a:solidFill>
                <a:latin typeface="Century Gothic" panose="020B0502020202020204" pitchFamily="34" charset="0"/>
                <a:ea typeface="Lato" panose="020F0502020204030203" pitchFamily="34" charset="0"/>
                <a:cs typeface="Lato" panose="020F0502020204030203" pitchFamily="34" charset="0"/>
              </a:rPr>
              <a:t>Findings:</a:t>
            </a:r>
            <a:br>
              <a:rPr lang="en-ZA" sz="1600" dirty="0">
                <a:solidFill>
                  <a:schemeClr val="tx1"/>
                </a:solidFill>
                <a:latin typeface="Century Gothic" panose="020B0502020202020204" pitchFamily="34" charset="0"/>
                <a:ea typeface="Lato" panose="020F0502020204030203" pitchFamily="34" charset="0"/>
                <a:cs typeface="Lato" panose="020F0502020204030203" pitchFamily="34" charset="0"/>
              </a:rPr>
            </a:br>
            <a: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t>Given the long-term nature of property transactions and management, an NPS</a:t>
            </a:r>
            <a:r>
              <a:rPr lang="en-US" sz="1400" i="0" u="none" strike="noStrike" cap="none" baseline="30000" dirty="0">
                <a:solidFill>
                  <a:schemeClr val="dk1"/>
                </a:solidFill>
                <a:latin typeface="Century Gothic"/>
                <a:ea typeface="Century Gothic"/>
                <a:cs typeface="Century Gothic"/>
                <a:sym typeface="Century Gothic"/>
              </a:rPr>
              <a:t>®</a:t>
            </a:r>
            <a: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t> benchmark of 71.45 implies that companies </a:t>
            </a:r>
            <a:r>
              <a:rPr lang="en-US" b="0" i="0" dirty="0" err="1">
                <a:solidFill>
                  <a:schemeClr val="tx1"/>
                </a:solidFill>
                <a:effectLst/>
                <a:latin typeface="Century Gothic" panose="020B0502020202020204" pitchFamily="34" charset="0"/>
                <a:ea typeface="Lato" panose="020F0502020204030203" pitchFamily="34" charset="0"/>
                <a:cs typeface="Lato" panose="020F0502020204030203" pitchFamily="34" charset="0"/>
              </a:rPr>
              <a:t>emphasise</a:t>
            </a:r>
            <a: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t> relationship-building and provide </a:t>
            </a:r>
            <a:r>
              <a:rPr lang="en-US" b="0" i="0" dirty="0" err="1">
                <a:solidFill>
                  <a:schemeClr val="tx1"/>
                </a:solidFill>
                <a:effectLst/>
                <a:latin typeface="Century Gothic" panose="020B0502020202020204" pitchFamily="34" charset="0"/>
                <a:ea typeface="Lato" panose="020F0502020204030203" pitchFamily="34" charset="0"/>
                <a:cs typeface="Lato" panose="020F0502020204030203" pitchFamily="34" charset="0"/>
              </a:rPr>
              <a:t>personalised</a:t>
            </a:r>
            <a: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t> services to their clients.</a:t>
            </a:r>
            <a:endParaRPr lang="en-GB"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grpSp>
        <p:nvGrpSpPr>
          <p:cNvPr id="16" name="Group 15">
            <a:extLst>
              <a:ext uri="{FF2B5EF4-FFF2-40B4-BE49-F238E27FC236}">
                <a16:creationId xmlns:a16="http://schemas.microsoft.com/office/drawing/2014/main" id="{ECC7BDA4-AF29-6D04-9565-349C39D61863}"/>
              </a:ext>
            </a:extLst>
          </p:cNvPr>
          <p:cNvGrpSpPr/>
          <p:nvPr/>
        </p:nvGrpSpPr>
        <p:grpSpPr>
          <a:xfrm>
            <a:off x="6352768" y="4443727"/>
            <a:ext cx="5019255" cy="1487864"/>
            <a:chOff x="6356283" y="4752326"/>
            <a:chExt cx="5152701" cy="1487864"/>
          </a:xfrm>
        </p:grpSpPr>
        <p:pic>
          <p:nvPicPr>
            <p:cNvPr id="17" name="Graphic 16">
              <a:extLst>
                <a:ext uri="{FF2B5EF4-FFF2-40B4-BE49-F238E27FC236}">
                  <a16:creationId xmlns:a16="http://schemas.microsoft.com/office/drawing/2014/main" id="{C5EB4D6F-50DA-78F3-BD8B-806A3282AA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6283" y="4752326"/>
              <a:ext cx="5152701" cy="1487864"/>
            </a:xfrm>
            <a:prstGeom prst="rect">
              <a:avLst/>
            </a:prstGeom>
          </p:spPr>
        </p:pic>
        <p:grpSp>
          <p:nvGrpSpPr>
            <p:cNvPr id="18" name="Group 17">
              <a:extLst>
                <a:ext uri="{FF2B5EF4-FFF2-40B4-BE49-F238E27FC236}">
                  <a16:creationId xmlns:a16="http://schemas.microsoft.com/office/drawing/2014/main" id="{D72EC0BF-FA92-E9D2-B9F3-24ACC6D36D3F}"/>
                </a:ext>
              </a:extLst>
            </p:cNvPr>
            <p:cNvGrpSpPr/>
            <p:nvPr/>
          </p:nvGrpSpPr>
          <p:grpSpPr>
            <a:xfrm>
              <a:off x="6436190" y="4830771"/>
              <a:ext cx="4948489" cy="1371286"/>
              <a:chOff x="6436190" y="4830771"/>
              <a:chExt cx="4948489" cy="1371286"/>
            </a:xfrm>
          </p:grpSpPr>
          <p:sp>
            <p:nvSpPr>
              <p:cNvPr id="19" name="TextBox 18">
                <a:extLst>
                  <a:ext uri="{FF2B5EF4-FFF2-40B4-BE49-F238E27FC236}">
                    <a16:creationId xmlns:a16="http://schemas.microsoft.com/office/drawing/2014/main" id="{87C26A4D-C2C5-C94A-9952-71EB17DE4C92}"/>
                  </a:ext>
                </a:extLst>
              </p:cNvPr>
              <p:cNvSpPr txBox="1"/>
              <p:nvPr/>
            </p:nvSpPr>
            <p:spPr>
              <a:xfrm>
                <a:off x="6436190" y="5181200"/>
                <a:ext cx="4948489" cy="1020857"/>
              </a:xfrm>
              <a:prstGeom prst="rect">
                <a:avLst/>
              </a:prstGeom>
              <a:noFill/>
            </p:spPr>
            <p:txBody>
              <a:bodyPr wrap="square" rtlCol="0">
                <a:spAutoFit/>
              </a:bodyPr>
              <a:lstStyle/>
              <a:p>
                <a:pPr>
                  <a:lnSpc>
                    <a:spcPct val="150000"/>
                  </a:lnSpc>
                </a:pPr>
                <a:r>
                  <a:rPr lang="en-US" b="0" i="0" dirty="0">
                    <a:solidFill>
                      <a:schemeClr val="bg1"/>
                    </a:solidFill>
                    <a:effectLst/>
                    <a:latin typeface="Century Gothic" panose="020B0502020202020204" pitchFamily="34" charset="0"/>
                    <a:ea typeface="Lato" panose="020F0502020204030203" pitchFamily="34" charset="0"/>
                    <a:cs typeface="Lato" panose="020F0502020204030203" pitchFamily="34" charset="0"/>
                  </a:rPr>
                  <a:t>Studies have shown that referrals from satisfied customers can be a powerful driver of new business in the real estate and property sectors.</a:t>
                </a:r>
                <a:endParaRPr lang="en-ZA"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26" name="TextBox 25">
                <a:extLst>
                  <a:ext uri="{FF2B5EF4-FFF2-40B4-BE49-F238E27FC236}">
                    <a16:creationId xmlns:a16="http://schemas.microsoft.com/office/drawing/2014/main" id="{7BCD9AF5-565A-0579-6719-01772731DC0D}"/>
                  </a:ext>
                </a:extLst>
              </p:cNvPr>
              <p:cNvSpPr txBox="1"/>
              <p:nvPr/>
            </p:nvSpPr>
            <p:spPr>
              <a:xfrm>
                <a:off x="6436190" y="4830771"/>
                <a:ext cx="3952875" cy="461665"/>
              </a:xfrm>
              <a:prstGeom prst="rect">
                <a:avLst/>
              </a:prstGeom>
              <a:noFill/>
            </p:spPr>
            <p:txBody>
              <a:bodyPr wrap="square">
                <a:spAutoFit/>
              </a:bodyPr>
              <a:lstStyle/>
              <a:p>
                <a:r>
                  <a:rPr lang="en-US" sz="2400" dirty="0">
                    <a:solidFill>
                      <a:schemeClr val="bg1"/>
                    </a:solidFill>
                    <a:latin typeface="Century Gothic" panose="020B0502020202020204" pitchFamily="34" charset="0"/>
                    <a:ea typeface="Lato" panose="020F0502020204030203" pitchFamily="34" charset="0"/>
                    <a:cs typeface="Lato" panose="020F0502020204030203" pitchFamily="34" charset="0"/>
                  </a:rPr>
                  <a:t>Nice to Know:</a:t>
                </a:r>
                <a:endParaRPr lang="en-ZA" sz="2400" dirty="0">
                  <a:solidFill>
                    <a:schemeClr val="bg1"/>
                  </a:solidFill>
                  <a:latin typeface="Century Gothic" panose="020B0502020202020204" pitchFamily="34" charset="0"/>
                </a:endParaRPr>
              </a:p>
            </p:txBody>
          </p:sp>
        </p:grpSp>
      </p:grpSp>
      <p:sp>
        <p:nvSpPr>
          <p:cNvPr id="14" name="Title 1">
            <a:extLst>
              <a:ext uri="{FF2B5EF4-FFF2-40B4-BE49-F238E27FC236}">
                <a16:creationId xmlns:a16="http://schemas.microsoft.com/office/drawing/2014/main" id="{3230591F-9128-1FA6-DD4F-DC0C7C601946}"/>
              </a:ext>
            </a:extLst>
          </p:cNvPr>
          <p:cNvSpPr txBox="1">
            <a:spLocks/>
          </p:cNvSpPr>
          <p:nvPr/>
        </p:nvSpPr>
        <p:spPr>
          <a:xfrm>
            <a:off x="515938" y="273434"/>
            <a:ext cx="5191433" cy="1126408"/>
          </a:xfrm>
          <a:prstGeom prst="rect">
            <a:avLst/>
          </a:prstGeom>
          <a:noFill/>
          <a:ln>
            <a:noFill/>
          </a:ln>
        </p:spPr>
        <p:txBody>
          <a:bodyPr spcFirstLastPara="1" vert="horz" wrap="square" lIns="0" tIns="0" rIns="0" bIns="0" rtlCol="0" anchor="t" anchorCtr="0">
            <a:noAutofit/>
          </a:bodyPr>
          <a:lstStyle>
            <a:lvl1pPr lvl="0" algn="r" defTabSz="914400" rtl="0" eaLnBrk="1" latinLnBrk="0" hangingPunct="1">
              <a:lnSpc>
                <a:spcPct val="90000"/>
              </a:lnSpc>
              <a:spcBef>
                <a:spcPts val="0"/>
              </a:spcBef>
              <a:spcAft>
                <a:spcPts val="0"/>
              </a:spcAft>
              <a:buClr>
                <a:schemeClr val="dk1"/>
              </a:buClr>
              <a:buSzPts val="1100"/>
              <a:buFont typeface="Century Gothic"/>
              <a:buNone/>
              <a:defRPr sz="1100" b="1" kern="1200">
                <a:solidFill>
                  <a:schemeClr val="dk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l">
              <a:lnSpc>
                <a:spcPct val="150000"/>
              </a:lnSpc>
            </a:pPr>
            <a:r>
              <a:rPr lang="en-US" sz="3600" b="0" dirty="0">
                <a:solidFill>
                  <a:schemeClr val="accent1"/>
                </a:solidFill>
                <a:latin typeface="Century Gothic" panose="020B0502020202020204" pitchFamily="34" charset="0"/>
                <a:ea typeface="Lato" panose="020F0502020204030203" pitchFamily="34" charset="0"/>
                <a:cs typeface="Lato" panose="020F0502020204030203" pitchFamily="34" charset="0"/>
              </a:rPr>
              <a:t>Property</a:t>
            </a:r>
            <a:br>
              <a:rPr lang="en-US" sz="1400" dirty="0">
                <a:solidFill>
                  <a:schemeClr val="bg1"/>
                </a:solidFill>
                <a:latin typeface="Century Gothic" panose="020B0502020202020204" pitchFamily="34" charset="0"/>
                <a:ea typeface="Lato" panose="020F0502020204030203" pitchFamily="34" charset="0"/>
                <a:cs typeface="Lato" panose="020F0502020204030203" pitchFamily="34" charset="0"/>
              </a:rPr>
            </a:br>
            <a:r>
              <a:rPr lang="en-ZA" sz="1400" b="0" spc="3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Service: Relationship-focused  </a:t>
            </a:r>
            <a:br>
              <a:rPr lang="en-ZA" sz="2800" u="sng"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br>
            <a:endParaRPr lang="en-ZA" sz="280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27179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50C22B-955F-166E-3574-31D43A78F0D4}"/>
              </a:ext>
            </a:extLst>
          </p:cNvPr>
          <p:cNvSpPr/>
          <p:nvPr/>
        </p:nvSpPr>
        <p:spPr>
          <a:xfrm>
            <a:off x="96522" y="0"/>
            <a:ext cx="6096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latin typeface="Century Gothic" panose="020B0502020202020204" pitchFamily="34" charset="0"/>
            </a:endParaRPr>
          </a:p>
        </p:txBody>
      </p:sp>
      <p:sp>
        <p:nvSpPr>
          <p:cNvPr id="16" name="Title 1">
            <a:extLst>
              <a:ext uri="{FF2B5EF4-FFF2-40B4-BE49-F238E27FC236}">
                <a16:creationId xmlns:a16="http://schemas.microsoft.com/office/drawing/2014/main" id="{F09C4D3A-32D7-CA73-95BA-1D61FE4F6385}"/>
              </a:ext>
            </a:extLst>
          </p:cNvPr>
          <p:cNvSpPr txBox="1">
            <a:spLocks/>
          </p:cNvSpPr>
          <p:nvPr/>
        </p:nvSpPr>
        <p:spPr>
          <a:xfrm>
            <a:off x="515938" y="273434"/>
            <a:ext cx="5430662" cy="1126408"/>
          </a:xfrm>
          <a:prstGeom prst="rect">
            <a:avLst/>
          </a:prstGeom>
          <a:noFill/>
          <a:ln>
            <a:noFill/>
          </a:ln>
        </p:spPr>
        <p:txBody>
          <a:bodyPr spcFirstLastPara="1" vert="horz" wrap="square" lIns="0" tIns="0" rIns="0" bIns="0" rtlCol="0" anchor="t" anchorCtr="0">
            <a:noAutofit/>
          </a:bodyPr>
          <a:lstStyle>
            <a:lvl1pPr lvl="0" algn="r" defTabSz="914400" rtl="0" eaLnBrk="1" latinLnBrk="0" hangingPunct="1">
              <a:lnSpc>
                <a:spcPct val="90000"/>
              </a:lnSpc>
              <a:spcBef>
                <a:spcPts val="0"/>
              </a:spcBef>
              <a:spcAft>
                <a:spcPts val="0"/>
              </a:spcAft>
              <a:buClr>
                <a:schemeClr val="dk1"/>
              </a:buClr>
              <a:buSzPts val="1100"/>
              <a:buFont typeface="Century Gothic"/>
              <a:buNone/>
              <a:defRPr sz="1100" b="1" kern="1200">
                <a:solidFill>
                  <a:schemeClr val="dk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l">
              <a:lnSpc>
                <a:spcPct val="150000"/>
              </a:lnSpc>
            </a:pPr>
            <a:r>
              <a:rPr lang="en-US" sz="3600" dirty="0">
                <a:solidFill>
                  <a:schemeClr val="accent1"/>
                </a:solidFill>
                <a:latin typeface="Century Gothic" panose="020B0502020202020204" pitchFamily="34" charset="0"/>
                <a:ea typeface="Lato" panose="020F0502020204030203" pitchFamily="34" charset="0"/>
                <a:cs typeface="Lato" panose="020F0502020204030203" pitchFamily="34" charset="0"/>
              </a:rPr>
              <a:t>Insurance</a:t>
            </a:r>
          </a:p>
          <a:p>
            <a:pPr algn="l">
              <a:lnSpc>
                <a:spcPct val="150000"/>
              </a:lnSpc>
            </a:pPr>
            <a:r>
              <a:rPr lang="en-ZA" sz="1400" b="0" spc="3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Service: Low-touch</a:t>
            </a:r>
            <a:br>
              <a:rPr lang="en-ZA" sz="2800" u="sng"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br>
            <a:endParaRPr lang="en-ZA" sz="280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grpSp>
        <p:nvGrpSpPr>
          <p:cNvPr id="29" name="Group 28">
            <a:extLst>
              <a:ext uri="{FF2B5EF4-FFF2-40B4-BE49-F238E27FC236}">
                <a16:creationId xmlns:a16="http://schemas.microsoft.com/office/drawing/2014/main" id="{4E0FED7C-3F87-541C-D02B-AE48D256C6BF}"/>
              </a:ext>
            </a:extLst>
          </p:cNvPr>
          <p:cNvGrpSpPr/>
          <p:nvPr/>
        </p:nvGrpSpPr>
        <p:grpSpPr>
          <a:xfrm>
            <a:off x="-294640" y="1117600"/>
            <a:ext cx="6294120" cy="4381198"/>
            <a:chOff x="0" y="1603271"/>
            <a:chExt cx="5211055" cy="3804087"/>
          </a:xfrm>
        </p:grpSpPr>
        <p:graphicFrame>
          <p:nvGraphicFramePr>
            <p:cNvPr id="10" name="Chart 9">
              <a:extLst>
                <a:ext uri="{FF2B5EF4-FFF2-40B4-BE49-F238E27FC236}">
                  <a16:creationId xmlns:a16="http://schemas.microsoft.com/office/drawing/2014/main" id="{42F2FF8C-DE3C-AA7D-8265-F521124FE22B}"/>
                </a:ext>
              </a:extLst>
            </p:cNvPr>
            <p:cNvGraphicFramePr>
              <a:graphicFrameLocks noChangeAspect="1"/>
            </p:cNvGraphicFramePr>
            <p:nvPr>
              <p:extLst>
                <p:ext uri="{D42A27DB-BD31-4B8C-83A1-F6EECF244321}">
                  <p14:modId xmlns:p14="http://schemas.microsoft.com/office/powerpoint/2010/main" val="1215844229"/>
                </p:ext>
              </p:extLst>
            </p:nvPr>
          </p:nvGraphicFramePr>
          <p:xfrm>
            <a:off x="0" y="1603271"/>
            <a:ext cx="5211055" cy="3804087"/>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633;p24">
              <a:extLst>
                <a:ext uri="{FF2B5EF4-FFF2-40B4-BE49-F238E27FC236}">
                  <a16:creationId xmlns:a16="http://schemas.microsoft.com/office/drawing/2014/main" id="{B807B2C2-D2ED-48FE-1938-908806BED3CD}"/>
                </a:ext>
              </a:extLst>
            </p:cNvPr>
            <p:cNvSpPr txBox="1"/>
            <p:nvPr/>
          </p:nvSpPr>
          <p:spPr>
            <a:xfrm>
              <a:off x="2184065" y="3345035"/>
              <a:ext cx="853996" cy="3473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bg1"/>
                  </a:solidFill>
                  <a:latin typeface="Century Gothic" panose="020B0502020202020204" pitchFamily="34" charset="0"/>
                  <a:ea typeface="Century Gothic"/>
                  <a:cs typeface="Century Gothic"/>
                  <a:sym typeface="Century Gothic"/>
                </a:rPr>
                <a:t>62.67 </a:t>
              </a:r>
            </a:p>
          </p:txBody>
        </p:sp>
      </p:grpSp>
      <p:grpSp>
        <p:nvGrpSpPr>
          <p:cNvPr id="40" name="Group 39">
            <a:extLst>
              <a:ext uri="{FF2B5EF4-FFF2-40B4-BE49-F238E27FC236}">
                <a16:creationId xmlns:a16="http://schemas.microsoft.com/office/drawing/2014/main" id="{4C41B623-935E-4E4F-1CE5-3F081BFF8089}"/>
              </a:ext>
            </a:extLst>
          </p:cNvPr>
          <p:cNvGrpSpPr/>
          <p:nvPr/>
        </p:nvGrpSpPr>
        <p:grpSpPr>
          <a:xfrm>
            <a:off x="569913" y="5496258"/>
            <a:ext cx="4740107" cy="748048"/>
            <a:chOff x="1355893" y="5496258"/>
            <a:chExt cx="4740107" cy="748048"/>
          </a:xfrm>
        </p:grpSpPr>
        <p:pic>
          <p:nvPicPr>
            <p:cNvPr id="13" name="Picture 12" descr="A group of people in a circle&#10;&#10;Description automatically generated">
              <a:extLst>
                <a:ext uri="{FF2B5EF4-FFF2-40B4-BE49-F238E27FC236}">
                  <a16:creationId xmlns:a16="http://schemas.microsoft.com/office/drawing/2014/main" id="{E268EE26-1320-A75B-4046-B51B928EA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893" y="5496258"/>
              <a:ext cx="435333" cy="435333"/>
            </a:xfrm>
            <a:prstGeom prst="rect">
              <a:avLst/>
            </a:prstGeom>
          </p:spPr>
        </p:pic>
        <p:sp>
          <p:nvSpPr>
            <p:cNvPr id="14" name="Google Shape;465;p15">
              <a:extLst>
                <a:ext uri="{FF2B5EF4-FFF2-40B4-BE49-F238E27FC236}">
                  <a16:creationId xmlns:a16="http://schemas.microsoft.com/office/drawing/2014/main" id="{319EF80D-C757-7E56-06C3-09ACA4FF69BD}"/>
                </a:ext>
              </a:extLst>
            </p:cNvPr>
            <p:cNvSpPr txBox="1"/>
            <p:nvPr/>
          </p:nvSpPr>
          <p:spPr>
            <a:xfrm>
              <a:off x="1791226" y="5533050"/>
              <a:ext cx="430477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Sample Size  = 225 706</a:t>
              </a:r>
              <a:endParaRPr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endParaRPr>
            </a:p>
          </p:txBody>
        </p:sp>
        <p:sp>
          <p:nvSpPr>
            <p:cNvPr id="15" name="Google Shape;465;p15">
              <a:extLst>
                <a:ext uri="{FF2B5EF4-FFF2-40B4-BE49-F238E27FC236}">
                  <a16:creationId xmlns:a16="http://schemas.microsoft.com/office/drawing/2014/main" id="{036C69C4-BEA9-FAF4-074F-66A5227ABF11}"/>
                </a:ext>
              </a:extLst>
            </p:cNvPr>
            <p:cNvSpPr txBox="1"/>
            <p:nvPr/>
          </p:nvSpPr>
          <p:spPr>
            <a:xfrm>
              <a:off x="1791226" y="5905792"/>
              <a:ext cx="430477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2022 Overall NPS</a:t>
              </a:r>
              <a:r>
                <a:rPr lang="en-US" sz="1600" i="0" u="none" strike="noStrike" cap="none" baseline="30000" dirty="0">
                  <a:solidFill>
                    <a:schemeClr val="bg1"/>
                  </a:solidFill>
                  <a:latin typeface="Century Gothic"/>
                  <a:ea typeface="Century Gothic"/>
                  <a:cs typeface="Century Gothic"/>
                  <a:sym typeface="Century Gothic"/>
                </a:rPr>
                <a:t>®</a:t>
              </a: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 Benchmark: 43.03%</a:t>
              </a:r>
              <a:endParaRPr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endParaRPr>
            </a:p>
          </p:txBody>
        </p:sp>
      </p:grpSp>
      <p:sp>
        <p:nvSpPr>
          <p:cNvPr id="26" name="TextBox 25">
            <a:extLst>
              <a:ext uri="{FF2B5EF4-FFF2-40B4-BE49-F238E27FC236}">
                <a16:creationId xmlns:a16="http://schemas.microsoft.com/office/drawing/2014/main" id="{84DED930-73C3-246C-7B4C-682BDDB10175}"/>
              </a:ext>
            </a:extLst>
          </p:cNvPr>
          <p:cNvSpPr txBox="1"/>
          <p:nvPr/>
        </p:nvSpPr>
        <p:spPr>
          <a:xfrm>
            <a:off x="6627855" y="782951"/>
            <a:ext cx="5409795" cy="1953740"/>
          </a:xfrm>
          <a:prstGeom prst="rect">
            <a:avLst/>
          </a:prstGeom>
          <a:noFill/>
        </p:spPr>
        <p:txBody>
          <a:bodyPr wrap="square">
            <a:spAutoFit/>
          </a:bodyPr>
          <a:lstStyle/>
          <a:p>
            <a:r>
              <a:rPr lang="en-ZA" sz="2800" dirty="0">
                <a:solidFill>
                  <a:schemeClr val="tx1"/>
                </a:solidFill>
                <a:latin typeface="Century Gothic" panose="020B0502020202020204" pitchFamily="34" charset="0"/>
                <a:ea typeface="Lato" panose="020F0502020204030203" pitchFamily="34" charset="0"/>
                <a:cs typeface="Lato" panose="020F0502020204030203" pitchFamily="34" charset="0"/>
              </a:rPr>
              <a:t>Findings:</a:t>
            </a:r>
          </a:p>
          <a:p>
            <a:pPr>
              <a:lnSpc>
                <a:spcPct val="150000"/>
              </a:lnSpc>
            </a:pPr>
            <a:r>
              <a:rPr lang="en-ZA" sz="1600" dirty="0">
                <a:solidFill>
                  <a:schemeClr val="tx1"/>
                </a:solidFill>
                <a:latin typeface="Century Gothic" panose="020B0502020202020204" pitchFamily="34" charset="0"/>
                <a:ea typeface="Lato" panose="020F0502020204030203" pitchFamily="34" charset="0"/>
                <a:cs typeface="Lato" panose="020F0502020204030203" pitchFamily="34" charset="0"/>
              </a:rPr>
              <a:t>The Insurance industry has an NPS</a:t>
            </a:r>
            <a:r>
              <a:rPr lang="en-US" sz="1600" i="0" u="none" strike="noStrike" cap="none" baseline="30000" dirty="0">
                <a:solidFill>
                  <a:schemeClr val="dk1"/>
                </a:solidFill>
                <a:latin typeface="Century Gothic"/>
                <a:ea typeface="Century Gothic"/>
                <a:cs typeface="Century Gothic"/>
                <a:sym typeface="Century Gothic"/>
              </a:rPr>
              <a:t>®</a:t>
            </a:r>
            <a:r>
              <a:rPr lang="en-ZA" sz="1600" dirty="0">
                <a:solidFill>
                  <a:schemeClr val="tx1"/>
                </a:solidFill>
                <a:latin typeface="Century Gothic" panose="020B0502020202020204" pitchFamily="34" charset="0"/>
                <a:ea typeface="Lato" panose="020F0502020204030203" pitchFamily="34" charset="0"/>
                <a:cs typeface="Lato" panose="020F0502020204030203" pitchFamily="34" charset="0"/>
              </a:rPr>
              <a:t> benchmark of 62.67, </a:t>
            </a:r>
            <a:r>
              <a:rPr lang="en-US" sz="1600" dirty="0">
                <a:solidFill>
                  <a:schemeClr val="tx1"/>
                </a:solidFill>
                <a:latin typeface="Century Gothic" panose="020B0502020202020204" pitchFamily="34" charset="0"/>
                <a:ea typeface="Lato" panose="020F0502020204030203" pitchFamily="34" charset="0"/>
                <a:cs typeface="Lato" panose="020F0502020204030203" pitchFamily="34" charset="0"/>
              </a:rPr>
              <a:t>with the percentage of promoters being significantly higher than the percentage of detractors</a:t>
            </a:r>
          </a:p>
        </p:txBody>
      </p:sp>
      <p:grpSp>
        <p:nvGrpSpPr>
          <p:cNvPr id="32" name="Group 31">
            <a:extLst>
              <a:ext uri="{FF2B5EF4-FFF2-40B4-BE49-F238E27FC236}">
                <a16:creationId xmlns:a16="http://schemas.microsoft.com/office/drawing/2014/main" id="{1E53B88E-A93D-6CF9-5C3F-8FC2C7E253B1}"/>
              </a:ext>
            </a:extLst>
          </p:cNvPr>
          <p:cNvGrpSpPr/>
          <p:nvPr/>
        </p:nvGrpSpPr>
        <p:grpSpPr>
          <a:xfrm>
            <a:off x="6627855" y="3894154"/>
            <a:ext cx="5019255" cy="1800183"/>
            <a:chOff x="6356283" y="4752326"/>
            <a:chExt cx="5152701" cy="1492023"/>
          </a:xfrm>
        </p:grpSpPr>
        <p:pic>
          <p:nvPicPr>
            <p:cNvPr id="33" name="Graphic 32">
              <a:extLst>
                <a:ext uri="{FF2B5EF4-FFF2-40B4-BE49-F238E27FC236}">
                  <a16:creationId xmlns:a16="http://schemas.microsoft.com/office/drawing/2014/main" id="{49C548D3-0ED9-C5F5-A303-B570ABCF49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6283" y="4752326"/>
              <a:ext cx="5152701" cy="1487864"/>
            </a:xfrm>
            <a:prstGeom prst="rect">
              <a:avLst/>
            </a:prstGeom>
          </p:spPr>
        </p:pic>
        <p:grpSp>
          <p:nvGrpSpPr>
            <p:cNvPr id="34" name="Group 33">
              <a:extLst>
                <a:ext uri="{FF2B5EF4-FFF2-40B4-BE49-F238E27FC236}">
                  <a16:creationId xmlns:a16="http://schemas.microsoft.com/office/drawing/2014/main" id="{BFCFF945-5072-3176-5046-3012D3A8E766}"/>
                </a:ext>
              </a:extLst>
            </p:cNvPr>
            <p:cNvGrpSpPr/>
            <p:nvPr/>
          </p:nvGrpSpPr>
          <p:grpSpPr>
            <a:xfrm>
              <a:off x="6509200" y="4779971"/>
              <a:ext cx="4948489" cy="1464378"/>
              <a:chOff x="6509200" y="4779971"/>
              <a:chExt cx="4948489" cy="1464378"/>
            </a:xfrm>
          </p:grpSpPr>
          <p:sp>
            <p:nvSpPr>
              <p:cNvPr id="35" name="TextBox 34">
                <a:extLst>
                  <a:ext uri="{FF2B5EF4-FFF2-40B4-BE49-F238E27FC236}">
                    <a16:creationId xmlns:a16="http://schemas.microsoft.com/office/drawing/2014/main" id="{72F4D827-3404-C35F-4634-8028ABE97C5E}"/>
                  </a:ext>
                </a:extLst>
              </p:cNvPr>
              <p:cNvSpPr txBox="1"/>
              <p:nvPr/>
            </p:nvSpPr>
            <p:spPr>
              <a:xfrm>
                <a:off x="6509200" y="5130400"/>
                <a:ext cx="4948489" cy="1113949"/>
              </a:xfrm>
              <a:prstGeom prst="rect">
                <a:avLst/>
              </a:prstGeom>
              <a:noFill/>
            </p:spPr>
            <p:txBody>
              <a:bodyPr wrap="square" rtlCol="0">
                <a:spAutoFit/>
              </a:bodyPr>
              <a:lstStyle/>
              <a:p>
                <a:pPr>
                  <a:lnSpc>
                    <a:spcPct val="150000"/>
                  </a:lnSpc>
                </a:pPr>
                <a:r>
                  <a:rPr lang="en-US" dirty="0">
                    <a:solidFill>
                      <a:schemeClr val="bg1"/>
                    </a:solidFill>
                    <a:latin typeface="Century Gothic" panose="020B0502020202020204" pitchFamily="34" charset="0"/>
                    <a:ea typeface="Lato" panose="020F0502020204030203" pitchFamily="34" charset="0"/>
                    <a:cs typeface="Lato" panose="020F0502020204030203" pitchFamily="34" charset="0"/>
                  </a:rPr>
                  <a:t>Research conducted by Medallia reveals that insurance companies with a high NPS have notably lower customer churn rates in comparison to those with a lower NPS.</a:t>
                </a:r>
                <a:endParaRPr lang="en-ZA"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36" name="TextBox 35">
                <a:extLst>
                  <a:ext uri="{FF2B5EF4-FFF2-40B4-BE49-F238E27FC236}">
                    <a16:creationId xmlns:a16="http://schemas.microsoft.com/office/drawing/2014/main" id="{A8FCF73D-E508-899C-0C1D-3E5CC5420DDA}"/>
                  </a:ext>
                </a:extLst>
              </p:cNvPr>
              <p:cNvSpPr txBox="1"/>
              <p:nvPr/>
            </p:nvSpPr>
            <p:spPr>
              <a:xfrm>
                <a:off x="6509200" y="4779971"/>
                <a:ext cx="3952875" cy="382636"/>
              </a:xfrm>
              <a:prstGeom prst="rect">
                <a:avLst/>
              </a:prstGeom>
              <a:noFill/>
            </p:spPr>
            <p:txBody>
              <a:bodyPr wrap="square">
                <a:spAutoFit/>
              </a:bodyPr>
              <a:lstStyle/>
              <a:p>
                <a:r>
                  <a:rPr lang="en-US" sz="2400" dirty="0">
                    <a:solidFill>
                      <a:schemeClr val="bg1"/>
                    </a:solidFill>
                    <a:latin typeface="Century Gothic" panose="020B0502020202020204" pitchFamily="34" charset="0"/>
                    <a:ea typeface="Lato" panose="020F0502020204030203" pitchFamily="34" charset="0"/>
                    <a:cs typeface="Lato" panose="020F0502020204030203" pitchFamily="34" charset="0"/>
                  </a:rPr>
                  <a:t>Nice to Know:</a:t>
                </a:r>
                <a:endParaRPr lang="en-ZA" sz="2400" dirty="0">
                  <a:solidFill>
                    <a:schemeClr val="bg1"/>
                  </a:solidFill>
                  <a:latin typeface="Century Gothic" panose="020B0502020202020204" pitchFamily="34" charset="0"/>
                </a:endParaRPr>
              </a:p>
            </p:txBody>
          </p:sp>
        </p:grpSp>
      </p:grpSp>
    </p:spTree>
    <p:extLst>
      <p:ext uri="{BB962C8B-B14F-4D97-AF65-F5344CB8AC3E}">
        <p14:creationId xmlns:p14="http://schemas.microsoft.com/office/powerpoint/2010/main" val="163911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3EE5BCD4-92A5-A519-DABD-831E40ABE5F5}"/>
              </a:ext>
            </a:extLst>
          </p:cNvPr>
          <p:cNvSpPr/>
          <p:nvPr/>
        </p:nvSpPr>
        <p:spPr>
          <a:xfrm>
            <a:off x="6498052" y="3688080"/>
            <a:ext cx="5064027" cy="2412267"/>
          </a:xfrm>
          <a:custGeom>
            <a:avLst/>
            <a:gdLst>
              <a:gd name="connsiteX0" fmla="*/ 0 w 5059680"/>
              <a:gd name="connsiteY0" fmla="*/ 402053 h 2412267"/>
              <a:gd name="connsiteX1" fmla="*/ 402053 w 5059680"/>
              <a:gd name="connsiteY1" fmla="*/ 0 h 2412267"/>
              <a:gd name="connsiteX2" fmla="*/ 4657627 w 5059680"/>
              <a:gd name="connsiteY2" fmla="*/ 0 h 2412267"/>
              <a:gd name="connsiteX3" fmla="*/ 5059680 w 5059680"/>
              <a:gd name="connsiteY3" fmla="*/ 402053 h 2412267"/>
              <a:gd name="connsiteX4" fmla="*/ 5059680 w 5059680"/>
              <a:gd name="connsiteY4" fmla="*/ 2010214 h 2412267"/>
              <a:gd name="connsiteX5" fmla="*/ 4657627 w 5059680"/>
              <a:gd name="connsiteY5" fmla="*/ 2412267 h 2412267"/>
              <a:gd name="connsiteX6" fmla="*/ 402053 w 5059680"/>
              <a:gd name="connsiteY6" fmla="*/ 2412267 h 2412267"/>
              <a:gd name="connsiteX7" fmla="*/ 0 w 5059680"/>
              <a:gd name="connsiteY7" fmla="*/ 2010214 h 2412267"/>
              <a:gd name="connsiteX8" fmla="*/ 0 w 5059680"/>
              <a:gd name="connsiteY8" fmla="*/ 402053 h 2412267"/>
              <a:gd name="connsiteX0" fmla="*/ 59240 w 5118920"/>
              <a:gd name="connsiteY0" fmla="*/ 402053 h 2412267"/>
              <a:gd name="connsiteX1" fmla="*/ 461293 w 5118920"/>
              <a:gd name="connsiteY1" fmla="*/ 0 h 2412267"/>
              <a:gd name="connsiteX2" fmla="*/ 4716867 w 5118920"/>
              <a:gd name="connsiteY2" fmla="*/ 0 h 2412267"/>
              <a:gd name="connsiteX3" fmla="*/ 5118920 w 5118920"/>
              <a:gd name="connsiteY3" fmla="*/ 402053 h 2412267"/>
              <a:gd name="connsiteX4" fmla="*/ 5118920 w 5118920"/>
              <a:gd name="connsiteY4" fmla="*/ 2010214 h 2412267"/>
              <a:gd name="connsiteX5" fmla="*/ 4716867 w 5118920"/>
              <a:gd name="connsiteY5" fmla="*/ 2412267 h 2412267"/>
              <a:gd name="connsiteX6" fmla="*/ 115853 w 5118920"/>
              <a:gd name="connsiteY6" fmla="*/ 2412267 h 2412267"/>
              <a:gd name="connsiteX7" fmla="*/ 59240 w 5118920"/>
              <a:gd name="connsiteY7" fmla="*/ 2010214 h 2412267"/>
              <a:gd name="connsiteX8" fmla="*/ 59240 w 5118920"/>
              <a:gd name="connsiteY8" fmla="*/ 402053 h 2412267"/>
              <a:gd name="connsiteX0" fmla="*/ 0 w 5059680"/>
              <a:gd name="connsiteY0" fmla="*/ 402053 h 2412267"/>
              <a:gd name="connsiteX1" fmla="*/ 402053 w 5059680"/>
              <a:gd name="connsiteY1" fmla="*/ 0 h 2412267"/>
              <a:gd name="connsiteX2" fmla="*/ 4657627 w 5059680"/>
              <a:gd name="connsiteY2" fmla="*/ 0 h 2412267"/>
              <a:gd name="connsiteX3" fmla="*/ 5059680 w 5059680"/>
              <a:gd name="connsiteY3" fmla="*/ 402053 h 2412267"/>
              <a:gd name="connsiteX4" fmla="*/ 5059680 w 5059680"/>
              <a:gd name="connsiteY4" fmla="*/ 2010214 h 2412267"/>
              <a:gd name="connsiteX5" fmla="*/ 4657627 w 5059680"/>
              <a:gd name="connsiteY5" fmla="*/ 2412267 h 2412267"/>
              <a:gd name="connsiteX6" fmla="*/ 56613 w 5059680"/>
              <a:gd name="connsiteY6" fmla="*/ 2412267 h 2412267"/>
              <a:gd name="connsiteX7" fmla="*/ 0 w 5059680"/>
              <a:gd name="connsiteY7" fmla="*/ 2010214 h 2412267"/>
              <a:gd name="connsiteX8" fmla="*/ 0 w 5059680"/>
              <a:gd name="connsiteY8" fmla="*/ 402053 h 2412267"/>
              <a:gd name="connsiteX0" fmla="*/ 4347 w 5064027"/>
              <a:gd name="connsiteY0" fmla="*/ 402053 h 2412267"/>
              <a:gd name="connsiteX1" fmla="*/ 406400 w 5064027"/>
              <a:gd name="connsiteY1" fmla="*/ 0 h 2412267"/>
              <a:gd name="connsiteX2" fmla="*/ 4661974 w 5064027"/>
              <a:gd name="connsiteY2" fmla="*/ 0 h 2412267"/>
              <a:gd name="connsiteX3" fmla="*/ 5064027 w 5064027"/>
              <a:gd name="connsiteY3" fmla="*/ 402053 h 2412267"/>
              <a:gd name="connsiteX4" fmla="*/ 5064027 w 5064027"/>
              <a:gd name="connsiteY4" fmla="*/ 2010214 h 2412267"/>
              <a:gd name="connsiteX5" fmla="*/ 4661974 w 5064027"/>
              <a:gd name="connsiteY5" fmla="*/ 2412267 h 2412267"/>
              <a:gd name="connsiteX6" fmla="*/ 0 w 5064027"/>
              <a:gd name="connsiteY6" fmla="*/ 2412267 h 2412267"/>
              <a:gd name="connsiteX7" fmla="*/ 4347 w 5064027"/>
              <a:gd name="connsiteY7" fmla="*/ 2010214 h 2412267"/>
              <a:gd name="connsiteX8" fmla="*/ 4347 w 5064027"/>
              <a:gd name="connsiteY8" fmla="*/ 402053 h 24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027" h="2412267">
                <a:moveTo>
                  <a:pt x="4347" y="402053"/>
                </a:moveTo>
                <a:cubicBezTo>
                  <a:pt x="4347" y="180005"/>
                  <a:pt x="184352" y="0"/>
                  <a:pt x="406400" y="0"/>
                </a:cubicBezTo>
                <a:lnTo>
                  <a:pt x="4661974" y="0"/>
                </a:lnTo>
                <a:cubicBezTo>
                  <a:pt x="4884022" y="0"/>
                  <a:pt x="5064027" y="180005"/>
                  <a:pt x="5064027" y="402053"/>
                </a:cubicBezTo>
                <a:lnTo>
                  <a:pt x="5064027" y="2010214"/>
                </a:lnTo>
                <a:cubicBezTo>
                  <a:pt x="5064027" y="2232262"/>
                  <a:pt x="4884022" y="2412267"/>
                  <a:pt x="4661974" y="2412267"/>
                </a:cubicBezTo>
                <a:lnTo>
                  <a:pt x="0" y="2412267"/>
                </a:lnTo>
                <a:cubicBezTo>
                  <a:pt x="1472" y="2402107"/>
                  <a:pt x="4347" y="2232262"/>
                  <a:pt x="4347" y="2010214"/>
                </a:cubicBezTo>
                <a:lnTo>
                  <a:pt x="4347" y="40205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BCCB2201-0AA3-D15B-9F41-38E77E537A51}"/>
              </a:ext>
            </a:extLst>
          </p:cNvPr>
          <p:cNvSpPr/>
          <p:nvPr/>
        </p:nvSpPr>
        <p:spPr>
          <a:xfrm>
            <a:off x="0" y="0"/>
            <a:ext cx="6096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latin typeface="Century Gothic" panose="020B0502020202020204" pitchFamily="34" charset="0"/>
            </a:endParaRPr>
          </a:p>
        </p:txBody>
      </p:sp>
      <p:grpSp>
        <p:nvGrpSpPr>
          <p:cNvPr id="31" name="Group 30">
            <a:extLst>
              <a:ext uri="{FF2B5EF4-FFF2-40B4-BE49-F238E27FC236}">
                <a16:creationId xmlns:a16="http://schemas.microsoft.com/office/drawing/2014/main" id="{22CC5ECD-8661-6A41-E333-690AFDF1F671}"/>
              </a:ext>
            </a:extLst>
          </p:cNvPr>
          <p:cNvGrpSpPr/>
          <p:nvPr/>
        </p:nvGrpSpPr>
        <p:grpSpPr>
          <a:xfrm>
            <a:off x="-112986" y="1126434"/>
            <a:ext cx="5980386" cy="4343813"/>
            <a:chOff x="86415" y="1028883"/>
            <a:chExt cx="5211055" cy="3804087"/>
          </a:xfrm>
        </p:grpSpPr>
        <p:graphicFrame>
          <p:nvGraphicFramePr>
            <p:cNvPr id="10" name="Chart 9">
              <a:extLst>
                <a:ext uri="{FF2B5EF4-FFF2-40B4-BE49-F238E27FC236}">
                  <a16:creationId xmlns:a16="http://schemas.microsoft.com/office/drawing/2014/main" id="{42F2FF8C-DE3C-AA7D-8265-F521124FE22B}"/>
                </a:ext>
              </a:extLst>
            </p:cNvPr>
            <p:cNvGraphicFramePr>
              <a:graphicFrameLocks noChangeAspect="1"/>
            </p:cNvGraphicFramePr>
            <p:nvPr>
              <p:extLst>
                <p:ext uri="{D42A27DB-BD31-4B8C-83A1-F6EECF244321}">
                  <p14:modId xmlns:p14="http://schemas.microsoft.com/office/powerpoint/2010/main" val="1205602789"/>
                </p:ext>
              </p:extLst>
            </p:nvPr>
          </p:nvGraphicFramePr>
          <p:xfrm>
            <a:off x="86415" y="1028883"/>
            <a:ext cx="5211055" cy="3804087"/>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633;p24">
              <a:extLst>
                <a:ext uri="{FF2B5EF4-FFF2-40B4-BE49-F238E27FC236}">
                  <a16:creationId xmlns:a16="http://schemas.microsoft.com/office/drawing/2014/main" id="{B807B2C2-D2ED-48FE-1938-908806BED3CD}"/>
                </a:ext>
              </a:extLst>
            </p:cNvPr>
            <p:cNvSpPr txBox="1"/>
            <p:nvPr/>
          </p:nvSpPr>
          <p:spPr>
            <a:xfrm>
              <a:off x="2274993" y="2784746"/>
              <a:ext cx="853996" cy="3503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bg1"/>
                  </a:solidFill>
                  <a:latin typeface="Century Gothic" panose="020B0502020202020204" pitchFamily="34" charset="0"/>
                  <a:ea typeface="Century Gothic"/>
                  <a:cs typeface="Century Gothic"/>
                  <a:sym typeface="Century Gothic"/>
                </a:rPr>
                <a:t>55.08 </a:t>
              </a:r>
            </a:p>
          </p:txBody>
        </p:sp>
      </p:grpSp>
      <p:grpSp>
        <p:nvGrpSpPr>
          <p:cNvPr id="17" name="Group 16">
            <a:extLst>
              <a:ext uri="{FF2B5EF4-FFF2-40B4-BE49-F238E27FC236}">
                <a16:creationId xmlns:a16="http://schemas.microsoft.com/office/drawing/2014/main" id="{63BAF682-41E2-CDB2-2223-29AEC46B7344}"/>
              </a:ext>
            </a:extLst>
          </p:cNvPr>
          <p:cNvGrpSpPr/>
          <p:nvPr/>
        </p:nvGrpSpPr>
        <p:grpSpPr>
          <a:xfrm>
            <a:off x="6685369" y="3850582"/>
            <a:ext cx="4820332" cy="2028887"/>
            <a:chOff x="6514414" y="4862681"/>
            <a:chExt cx="4948489" cy="2028887"/>
          </a:xfrm>
        </p:grpSpPr>
        <p:sp>
          <p:nvSpPr>
            <p:cNvPr id="19" name="TextBox 18">
              <a:extLst>
                <a:ext uri="{FF2B5EF4-FFF2-40B4-BE49-F238E27FC236}">
                  <a16:creationId xmlns:a16="http://schemas.microsoft.com/office/drawing/2014/main" id="{C00988CC-DCB5-8C3A-7F63-1A7E292E05DA}"/>
                </a:ext>
              </a:extLst>
            </p:cNvPr>
            <p:cNvSpPr txBox="1"/>
            <p:nvPr/>
          </p:nvSpPr>
          <p:spPr>
            <a:xfrm>
              <a:off x="6514414" y="5224380"/>
              <a:ext cx="4948489" cy="1667188"/>
            </a:xfrm>
            <a:prstGeom prst="rect">
              <a:avLst/>
            </a:prstGeom>
            <a:noFill/>
          </p:spPr>
          <p:txBody>
            <a:bodyPr wrap="square" rtlCol="0">
              <a:spAutoFit/>
            </a:bodyPr>
            <a:lstStyle/>
            <a:p>
              <a:pPr>
                <a:lnSpc>
                  <a:spcPct val="150000"/>
                </a:lnSpc>
              </a:pPr>
              <a:r>
                <a:rPr lang="en-US" dirty="0">
                  <a:solidFill>
                    <a:schemeClr val="bg1"/>
                  </a:solidFill>
                  <a:latin typeface="Century Gothic" panose="020B0502020202020204" pitchFamily="34" charset="0"/>
                  <a:ea typeface="Lato" panose="020F0502020204030203" pitchFamily="34" charset="0"/>
                  <a:cs typeface="Lato" panose="020F0502020204030203" pitchFamily="34" charset="0"/>
                </a:rPr>
                <a:t>Given the competitive nature of the logistics industry, where multiple providers offer similar services, having a strong NPS</a:t>
              </a:r>
              <a:r>
                <a:rPr lang="en-US" sz="1400" i="0" u="none" strike="noStrike" cap="none" baseline="30000" dirty="0">
                  <a:solidFill>
                    <a:schemeClr val="bg1"/>
                  </a:solidFill>
                  <a:latin typeface="Century Gothic"/>
                  <a:ea typeface="Century Gothic"/>
                  <a:cs typeface="Century Gothic"/>
                  <a:sym typeface="Century Gothic"/>
                </a:rPr>
                <a:t>®</a:t>
              </a:r>
              <a:r>
                <a:rPr lang="en-US" dirty="0">
                  <a:solidFill>
                    <a:schemeClr val="bg1"/>
                  </a:solidFill>
                  <a:latin typeface="Century Gothic" panose="020B0502020202020204" pitchFamily="34" charset="0"/>
                  <a:ea typeface="Lato" panose="020F0502020204030203" pitchFamily="34" charset="0"/>
                  <a:cs typeface="Lato" panose="020F0502020204030203" pitchFamily="34" charset="0"/>
                </a:rPr>
                <a:t> and a base of loyal, satisfied customers can give a logistics company a significant competitive advantage.</a:t>
              </a:r>
              <a:endParaRPr lang="en-ZA"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26" name="TextBox 25">
              <a:extLst>
                <a:ext uri="{FF2B5EF4-FFF2-40B4-BE49-F238E27FC236}">
                  <a16:creationId xmlns:a16="http://schemas.microsoft.com/office/drawing/2014/main" id="{B2B7865B-6204-73D1-0EF5-DA271604CE08}"/>
                </a:ext>
              </a:extLst>
            </p:cNvPr>
            <p:cNvSpPr txBox="1"/>
            <p:nvPr/>
          </p:nvSpPr>
          <p:spPr>
            <a:xfrm>
              <a:off x="6514414" y="4862681"/>
              <a:ext cx="3952875" cy="461665"/>
            </a:xfrm>
            <a:prstGeom prst="rect">
              <a:avLst/>
            </a:prstGeom>
            <a:noFill/>
          </p:spPr>
          <p:txBody>
            <a:bodyPr wrap="square">
              <a:spAutoFit/>
            </a:bodyPr>
            <a:lstStyle/>
            <a:p>
              <a:r>
                <a:rPr lang="en-US" sz="2400" dirty="0">
                  <a:solidFill>
                    <a:schemeClr val="bg1"/>
                  </a:solidFill>
                  <a:latin typeface="Century Gothic" panose="020B0502020202020204" pitchFamily="34" charset="0"/>
                  <a:ea typeface="Lato" panose="020F0502020204030203" pitchFamily="34" charset="0"/>
                  <a:cs typeface="Lato" panose="020F0502020204030203" pitchFamily="34" charset="0"/>
                </a:rPr>
                <a:t>Nice to Know:</a:t>
              </a:r>
              <a:endParaRPr lang="en-ZA" sz="2400" dirty="0">
                <a:solidFill>
                  <a:schemeClr val="bg1"/>
                </a:solidFill>
                <a:latin typeface="Century Gothic" panose="020B0502020202020204" pitchFamily="34" charset="0"/>
              </a:endParaRPr>
            </a:p>
          </p:txBody>
        </p:sp>
      </p:grpSp>
      <p:sp>
        <p:nvSpPr>
          <p:cNvPr id="27" name="TextBox 26">
            <a:extLst>
              <a:ext uri="{FF2B5EF4-FFF2-40B4-BE49-F238E27FC236}">
                <a16:creationId xmlns:a16="http://schemas.microsoft.com/office/drawing/2014/main" id="{FF62EBB1-CF65-062A-BC4A-57DA55B2C4B2}"/>
              </a:ext>
            </a:extLst>
          </p:cNvPr>
          <p:cNvSpPr txBox="1"/>
          <p:nvPr/>
        </p:nvSpPr>
        <p:spPr>
          <a:xfrm>
            <a:off x="6430606" y="309835"/>
            <a:ext cx="5245456" cy="3190682"/>
          </a:xfrm>
          <a:prstGeom prst="rect">
            <a:avLst/>
          </a:prstGeom>
          <a:noFill/>
        </p:spPr>
        <p:txBody>
          <a:bodyPr wrap="square" rtlCol="0">
            <a:spAutoFit/>
          </a:bodyPr>
          <a:lstStyle/>
          <a:p>
            <a:pPr>
              <a:lnSpc>
                <a:spcPct val="150000"/>
              </a:lnSpc>
            </a:pPr>
            <a:r>
              <a:rPr lang="en-ZA" sz="2400" dirty="0">
                <a:solidFill>
                  <a:schemeClr val="tx1"/>
                </a:solidFill>
                <a:latin typeface="Century Gothic" panose="020B0502020202020204" pitchFamily="34" charset="0"/>
                <a:ea typeface="Lato" panose="020F0502020204030203" pitchFamily="34" charset="0"/>
                <a:cs typeface="Lato" panose="020F0502020204030203" pitchFamily="34" charset="0"/>
              </a:rPr>
              <a:t>Findings:</a:t>
            </a:r>
            <a:br>
              <a:rPr lang="en-ZA" sz="1600" dirty="0">
                <a:solidFill>
                  <a:schemeClr val="tx1"/>
                </a:solidFill>
                <a:latin typeface="Century Gothic" panose="020B0502020202020204" pitchFamily="34" charset="0"/>
                <a:ea typeface="Lato" panose="020F0502020204030203" pitchFamily="34" charset="0"/>
                <a:cs typeface="Lato" panose="020F0502020204030203" pitchFamily="34" charset="0"/>
              </a:rPr>
            </a:br>
            <a: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t>An NPS</a:t>
            </a:r>
            <a:r>
              <a:rPr lang="en-US" sz="1400" i="0" u="none" strike="noStrike" cap="none" baseline="30000" dirty="0">
                <a:solidFill>
                  <a:schemeClr val="dk1"/>
                </a:solidFill>
                <a:latin typeface="Century Gothic"/>
                <a:ea typeface="Century Gothic"/>
                <a:cs typeface="Century Gothic"/>
                <a:sym typeface="Century Gothic"/>
              </a:rPr>
              <a:t>®</a:t>
            </a:r>
            <a: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t> benchmark of 55.08 suggests that customers in the Logistics industry have a positive perception of the services they receive.</a:t>
            </a:r>
            <a:r>
              <a:rPr lang="en-US" dirty="0">
                <a:solidFill>
                  <a:schemeClr val="tx1"/>
                </a:solidFill>
                <a:latin typeface="Century Gothic" panose="020B0502020202020204" pitchFamily="34" charset="0"/>
                <a:ea typeface="Lato" panose="020F0502020204030203" pitchFamily="34" charset="0"/>
                <a:cs typeface="Lato" panose="020F0502020204030203" pitchFamily="34" charset="0"/>
              </a:rPr>
              <a:t> </a:t>
            </a:r>
            <a: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t>In today's era of rapid technological advancement, logistics companies that embrace </a:t>
            </a:r>
            <a:b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br>
            <a: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t>cutting-edge technology such as digital solutions, automation,</a:t>
            </a:r>
            <a:r>
              <a:rPr lang="en-US" dirty="0">
                <a:solidFill>
                  <a:schemeClr val="tx1"/>
                </a:solidFill>
                <a:latin typeface="Century Gothic" panose="020B0502020202020204" pitchFamily="34" charset="0"/>
                <a:ea typeface="Lato" panose="020F0502020204030203" pitchFamily="34" charset="0"/>
                <a:cs typeface="Lato" panose="020F0502020204030203" pitchFamily="34" charset="0"/>
              </a:rPr>
              <a:t> </a:t>
            </a:r>
            <a: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t>real-time tracking, and data analytics can enhance their services and deliver an improved customer experience.</a:t>
            </a:r>
            <a:endParaRPr lang="en-US"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grpSp>
        <p:nvGrpSpPr>
          <p:cNvPr id="28" name="Group 27">
            <a:extLst>
              <a:ext uri="{FF2B5EF4-FFF2-40B4-BE49-F238E27FC236}">
                <a16:creationId xmlns:a16="http://schemas.microsoft.com/office/drawing/2014/main" id="{1BDA5010-75F5-F3D2-D99E-381E2E63BE4D}"/>
              </a:ext>
            </a:extLst>
          </p:cNvPr>
          <p:cNvGrpSpPr/>
          <p:nvPr/>
        </p:nvGrpSpPr>
        <p:grpSpPr>
          <a:xfrm>
            <a:off x="515938" y="276213"/>
            <a:ext cx="5191433" cy="5853793"/>
            <a:chOff x="515938" y="390513"/>
            <a:chExt cx="5191433" cy="5853793"/>
          </a:xfrm>
        </p:grpSpPr>
        <p:pic>
          <p:nvPicPr>
            <p:cNvPr id="11" name="Picture 10" descr="A group of people in a circle&#10;&#10;Description automatically generated">
              <a:extLst>
                <a:ext uri="{FF2B5EF4-FFF2-40B4-BE49-F238E27FC236}">
                  <a16:creationId xmlns:a16="http://schemas.microsoft.com/office/drawing/2014/main" id="{498FDC5B-AEAA-B78F-3964-D80FAAE9F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310" y="5496258"/>
              <a:ext cx="435333" cy="435333"/>
            </a:xfrm>
            <a:prstGeom prst="rect">
              <a:avLst/>
            </a:prstGeom>
          </p:spPr>
        </p:pic>
        <p:sp>
          <p:nvSpPr>
            <p:cNvPr id="12" name="Google Shape;465;p15">
              <a:extLst>
                <a:ext uri="{FF2B5EF4-FFF2-40B4-BE49-F238E27FC236}">
                  <a16:creationId xmlns:a16="http://schemas.microsoft.com/office/drawing/2014/main" id="{2C1306C6-8A20-770A-DD13-289A7273902C}"/>
                </a:ext>
              </a:extLst>
            </p:cNvPr>
            <p:cNvSpPr txBox="1"/>
            <p:nvPr/>
          </p:nvSpPr>
          <p:spPr>
            <a:xfrm>
              <a:off x="1037643" y="5533050"/>
              <a:ext cx="4304774" cy="338514"/>
            </a:xfrm>
            <a:prstGeom prst="rect">
              <a:avLst/>
            </a:prstGeom>
            <a:noFill/>
            <a:ln>
              <a:noFill/>
            </a:ln>
          </p:spPr>
          <p:txBody>
            <a:bodyPr spcFirstLastPara="1" wrap="square" lIns="91425" tIns="45700" rIns="91425" bIns="45700" anchor="t" anchorCtr="0">
              <a:spAutoFit/>
            </a:bodyPr>
            <a:lstStyle/>
            <a:p>
              <a:pPr lvl="0"/>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Sample Size  = 14 609</a:t>
              </a:r>
            </a:p>
          </p:txBody>
        </p:sp>
        <p:sp>
          <p:nvSpPr>
            <p:cNvPr id="13" name="Google Shape;465;p15">
              <a:extLst>
                <a:ext uri="{FF2B5EF4-FFF2-40B4-BE49-F238E27FC236}">
                  <a16:creationId xmlns:a16="http://schemas.microsoft.com/office/drawing/2014/main" id="{D3E48534-D2FC-C445-2F7A-8170362529C5}"/>
                </a:ext>
              </a:extLst>
            </p:cNvPr>
            <p:cNvSpPr txBox="1"/>
            <p:nvPr/>
          </p:nvSpPr>
          <p:spPr>
            <a:xfrm>
              <a:off x="1037643" y="5905792"/>
              <a:ext cx="430477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2022 Overall NPS</a:t>
              </a:r>
              <a:r>
                <a:rPr lang="en-US" sz="1600" i="0" u="none" strike="noStrike" cap="none" baseline="30000" dirty="0">
                  <a:solidFill>
                    <a:schemeClr val="bg1"/>
                  </a:solidFill>
                  <a:latin typeface="Century Gothic"/>
                  <a:ea typeface="Century Gothic"/>
                  <a:cs typeface="Century Gothic"/>
                  <a:sym typeface="Century Gothic"/>
                </a:rPr>
                <a:t>®</a:t>
              </a: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 Benchmark: 43.03%</a:t>
              </a:r>
              <a:endParaRPr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endParaRPr>
            </a:p>
          </p:txBody>
        </p:sp>
        <p:sp>
          <p:nvSpPr>
            <p:cNvPr id="14" name="Title 1">
              <a:extLst>
                <a:ext uri="{FF2B5EF4-FFF2-40B4-BE49-F238E27FC236}">
                  <a16:creationId xmlns:a16="http://schemas.microsoft.com/office/drawing/2014/main" id="{E8F40E98-CA77-9ACE-B86A-2239AC21ECC4}"/>
                </a:ext>
              </a:extLst>
            </p:cNvPr>
            <p:cNvSpPr txBox="1">
              <a:spLocks/>
            </p:cNvSpPr>
            <p:nvPr/>
          </p:nvSpPr>
          <p:spPr>
            <a:xfrm>
              <a:off x="515938" y="390513"/>
              <a:ext cx="5191433" cy="1126408"/>
            </a:xfrm>
            <a:prstGeom prst="rect">
              <a:avLst/>
            </a:prstGeom>
            <a:noFill/>
            <a:ln>
              <a:noFill/>
            </a:ln>
          </p:spPr>
          <p:txBody>
            <a:bodyPr spcFirstLastPara="1" vert="horz" wrap="square" lIns="0" tIns="0" rIns="0" bIns="0" rtlCol="0" anchor="t" anchorCtr="0">
              <a:noAutofit/>
            </a:bodyPr>
            <a:lstStyle>
              <a:lvl1pPr lvl="0" algn="r" defTabSz="914400" rtl="0" eaLnBrk="1" latinLnBrk="0" hangingPunct="1">
                <a:lnSpc>
                  <a:spcPct val="90000"/>
                </a:lnSpc>
                <a:spcBef>
                  <a:spcPts val="0"/>
                </a:spcBef>
                <a:spcAft>
                  <a:spcPts val="0"/>
                </a:spcAft>
                <a:buClr>
                  <a:schemeClr val="dk1"/>
                </a:buClr>
                <a:buSzPts val="1100"/>
                <a:buFont typeface="Century Gothic"/>
                <a:buNone/>
                <a:defRPr sz="1100" b="1" kern="1200">
                  <a:solidFill>
                    <a:schemeClr val="dk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l">
                <a:lnSpc>
                  <a:spcPct val="150000"/>
                </a:lnSpc>
              </a:pPr>
              <a:r>
                <a:rPr lang="en-US" sz="3600" dirty="0">
                  <a:solidFill>
                    <a:schemeClr val="accent1"/>
                  </a:solidFill>
                  <a:latin typeface="Century Gothic" panose="020B0502020202020204" pitchFamily="34" charset="0"/>
                  <a:ea typeface="Lato" panose="020F0502020204030203" pitchFamily="34" charset="0"/>
                  <a:cs typeface="Lato" panose="020F0502020204030203" pitchFamily="34" charset="0"/>
                </a:rPr>
                <a:t>Logistics</a:t>
              </a:r>
              <a:br>
                <a:rPr lang="en-US" sz="1400" b="0" dirty="0">
                  <a:solidFill>
                    <a:schemeClr val="bg1"/>
                  </a:solidFill>
                  <a:latin typeface="Century Gothic" panose="020B0502020202020204" pitchFamily="34" charset="0"/>
                  <a:ea typeface="Lato" panose="020F0502020204030203" pitchFamily="34" charset="0"/>
                  <a:cs typeface="Lato" panose="020F0502020204030203" pitchFamily="34" charset="0"/>
                </a:rPr>
              </a:br>
              <a:r>
                <a:rPr lang="en-ZA" sz="1400" b="0" spc="3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Service: Delivery</a:t>
              </a:r>
              <a:endParaRPr lang="en-ZA" sz="1400" b="0" spc="30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1017822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421F19-9592-751B-396C-7EDAA6785275}"/>
              </a:ext>
            </a:extLst>
          </p:cNvPr>
          <p:cNvSpPr/>
          <p:nvPr/>
        </p:nvSpPr>
        <p:spPr>
          <a:xfrm>
            <a:off x="0" y="0"/>
            <a:ext cx="6096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latin typeface="Century Gothic" panose="020B0502020202020204" pitchFamily="34" charset="0"/>
            </a:endParaRPr>
          </a:p>
        </p:txBody>
      </p:sp>
      <p:sp>
        <p:nvSpPr>
          <p:cNvPr id="16" name="Title 1">
            <a:extLst>
              <a:ext uri="{FF2B5EF4-FFF2-40B4-BE49-F238E27FC236}">
                <a16:creationId xmlns:a16="http://schemas.microsoft.com/office/drawing/2014/main" id="{D5632CAB-88AC-DD9D-4A40-BBAECDDED556}"/>
              </a:ext>
            </a:extLst>
          </p:cNvPr>
          <p:cNvSpPr txBox="1">
            <a:spLocks/>
          </p:cNvSpPr>
          <p:nvPr/>
        </p:nvSpPr>
        <p:spPr>
          <a:xfrm>
            <a:off x="515938" y="273434"/>
            <a:ext cx="5191433" cy="1126408"/>
          </a:xfrm>
          <a:prstGeom prst="rect">
            <a:avLst/>
          </a:prstGeom>
          <a:noFill/>
          <a:ln>
            <a:noFill/>
          </a:ln>
        </p:spPr>
        <p:txBody>
          <a:bodyPr spcFirstLastPara="1" vert="horz" wrap="square" lIns="0" tIns="0" rIns="0" bIns="0" rtlCol="0" anchor="t" anchorCtr="0">
            <a:noAutofit/>
          </a:bodyPr>
          <a:lstStyle>
            <a:lvl1pPr lvl="0" algn="r" defTabSz="914400" rtl="0" eaLnBrk="1" latinLnBrk="0" hangingPunct="1">
              <a:lnSpc>
                <a:spcPct val="90000"/>
              </a:lnSpc>
              <a:spcBef>
                <a:spcPts val="0"/>
              </a:spcBef>
              <a:spcAft>
                <a:spcPts val="0"/>
              </a:spcAft>
              <a:buClr>
                <a:schemeClr val="dk1"/>
              </a:buClr>
              <a:buSzPts val="1100"/>
              <a:buFont typeface="Century Gothic"/>
              <a:buNone/>
              <a:defRPr sz="1100" b="1" kern="1200">
                <a:solidFill>
                  <a:schemeClr val="dk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l">
              <a:lnSpc>
                <a:spcPct val="150000"/>
              </a:lnSpc>
            </a:pPr>
            <a:r>
              <a:rPr lang="en-US" sz="2800" dirty="0">
                <a:solidFill>
                  <a:schemeClr val="accent1"/>
                </a:solidFill>
                <a:latin typeface="Century Gothic" panose="020B0502020202020204" pitchFamily="34" charset="0"/>
                <a:ea typeface="Lato" panose="020F0502020204030203" pitchFamily="34" charset="0"/>
                <a:cs typeface="Lato" panose="020F0502020204030203" pitchFamily="34" charset="0"/>
              </a:rPr>
              <a:t>BPO</a:t>
            </a:r>
            <a:br>
              <a:rPr lang="en-US" sz="1400" b="0" spc="300" dirty="0">
                <a:solidFill>
                  <a:schemeClr val="bg1"/>
                </a:solidFill>
                <a:latin typeface="Century Gothic" panose="020B0502020202020204" pitchFamily="34" charset="0"/>
                <a:ea typeface="Lato" panose="020F0502020204030203" pitchFamily="34" charset="0"/>
                <a:cs typeface="Lato" panose="020F0502020204030203" pitchFamily="34" charset="0"/>
              </a:rPr>
            </a:br>
            <a:r>
              <a:rPr lang="en-ZA" sz="1400" b="0" spc="3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Service: Outsourced  </a:t>
            </a:r>
            <a:br>
              <a:rPr lang="en-ZA" sz="1400" b="0" u="sng" spc="3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br>
            <a:endParaRPr lang="en-ZA" sz="1400" b="0" spc="30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graphicFrame>
        <p:nvGraphicFramePr>
          <p:cNvPr id="10" name="Chart 9">
            <a:extLst>
              <a:ext uri="{FF2B5EF4-FFF2-40B4-BE49-F238E27FC236}">
                <a16:creationId xmlns:a16="http://schemas.microsoft.com/office/drawing/2014/main" id="{42F2FF8C-DE3C-AA7D-8265-F521124FE22B}"/>
              </a:ext>
            </a:extLst>
          </p:cNvPr>
          <p:cNvGraphicFramePr>
            <a:graphicFrameLocks noChangeAspect="1"/>
          </p:cNvGraphicFramePr>
          <p:nvPr>
            <p:extLst>
              <p:ext uri="{D42A27DB-BD31-4B8C-83A1-F6EECF244321}">
                <p14:modId xmlns:p14="http://schemas.microsoft.com/office/powerpoint/2010/main" val="1247975983"/>
              </p:ext>
            </p:extLst>
          </p:nvPr>
        </p:nvGraphicFramePr>
        <p:xfrm>
          <a:off x="-201587" y="1034061"/>
          <a:ext cx="6072199" cy="4432725"/>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633;p24">
            <a:extLst>
              <a:ext uri="{FF2B5EF4-FFF2-40B4-BE49-F238E27FC236}">
                <a16:creationId xmlns:a16="http://schemas.microsoft.com/office/drawing/2014/main" id="{B807B2C2-D2ED-48FE-1938-908806BED3CD}"/>
              </a:ext>
            </a:extLst>
          </p:cNvPr>
          <p:cNvSpPr txBox="1"/>
          <p:nvPr/>
        </p:nvSpPr>
        <p:spPr>
          <a:xfrm>
            <a:off x="2389293" y="3090023"/>
            <a:ext cx="853996"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bg1"/>
                </a:solidFill>
                <a:latin typeface="Century Gothic" panose="020B0502020202020204" pitchFamily="34" charset="0"/>
                <a:ea typeface="Century Gothic"/>
                <a:cs typeface="Century Gothic"/>
                <a:sym typeface="Century Gothic"/>
              </a:rPr>
              <a:t>49.42 </a:t>
            </a:r>
          </a:p>
        </p:txBody>
      </p:sp>
      <p:grpSp>
        <p:nvGrpSpPr>
          <p:cNvPr id="32" name="Group 31">
            <a:extLst>
              <a:ext uri="{FF2B5EF4-FFF2-40B4-BE49-F238E27FC236}">
                <a16:creationId xmlns:a16="http://schemas.microsoft.com/office/drawing/2014/main" id="{06E23D35-47E3-4A12-DCE8-B71FD0B0F692}"/>
              </a:ext>
            </a:extLst>
          </p:cNvPr>
          <p:cNvGrpSpPr/>
          <p:nvPr/>
        </p:nvGrpSpPr>
        <p:grpSpPr>
          <a:xfrm>
            <a:off x="550863" y="5496258"/>
            <a:ext cx="4740107" cy="748048"/>
            <a:chOff x="1355893" y="5496258"/>
            <a:chExt cx="4740107" cy="748048"/>
          </a:xfrm>
        </p:grpSpPr>
        <p:sp>
          <p:nvSpPr>
            <p:cNvPr id="12" name="Google Shape;465;p15">
              <a:extLst>
                <a:ext uri="{FF2B5EF4-FFF2-40B4-BE49-F238E27FC236}">
                  <a16:creationId xmlns:a16="http://schemas.microsoft.com/office/drawing/2014/main" id="{35059BD1-E0AC-9DE9-C5C7-1B16782A854A}"/>
                </a:ext>
              </a:extLst>
            </p:cNvPr>
            <p:cNvSpPr txBox="1"/>
            <p:nvPr/>
          </p:nvSpPr>
          <p:spPr>
            <a:xfrm>
              <a:off x="1791226" y="5533050"/>
              <a:ext cx="4304774" cy="338514"/>
            </a:xfrm>
            <a:prstGeom prst="rect">
              <a:avLst/>
            </a:prstGeom>
            <a:noFill/>
            <a:ln>
              <a:noFill/>
            </a:ln>
          </p:spPr>
          <p:txBody>
            <a:bodyPr spcFirstLastPara="1" wrap="square" lIns="91425" tIns="45700" rIns="91425" bIns="45700" anchor="t" anchorCtr="0">
              <a:spAutoFit/>
            </a:bodyPr>
            <a:lstStyle/>
            <a:p>
              <a:pPr lvl="0"/>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Sample Size  = 114 862</a:t>
              </a:r>
            </a:p>
          </p:txBody>
        </p:sp>
        <p:sp>
          <p:nvSpPr>
            <p:cNvPr id="13" name="Google Shape;465;p15">
              <a:extLst>
                <a:ext uri="{FF2B5EF4-FFF2-40B4-BE49-F238E27FC236}">
                  <a16:creationId xmlns:a16="http://schemas.microsoft.com/office/drawing/2014/main" id="{9F8268DF-5E18-7798-DD2B-EE4C7415117D}"/>
                </a:ext>
              </a:extLst>
            </p:cNvPr>
            <p:cNvSpPr txBox="1"/>
            <p:nvPr/>
          </p:nvSpPr>
          <p:spPr>
            <a:xfrm>
              <a:off x="1791226" y="5905792"/>
              <a:ext cx="430477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2022 Overall NPS</a:t>
              </a:r>
              <a:r>
                <a:rPr lang="en-US" sz="1600" i="0" u="none" strike="noStrike" cap="none" baseline="30000" dirty="0">
                  <a:solidFill>
                    <a:schemeClr val="bg1"/>
                  </a:solidFill>
                  <a:latin typeface="Century Gothic"/>
                  <a:ea typeface="Century Gothic"/>
                  <a:cs typeface="Century Gothic"/>
                  <a:sym typeface="Century Gothic"/>
                </a:rPr>
                <a:t>®</a:t>
              </a: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 Benchmark: 43.03%</a:t>
              </a:r>
              <a:endParaRPr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endParaRPr>
            </a:p>
          </p:txBody>
        </p:sp>
        <p:pic>
          <p:nvPicPr>
            <p:cNvPr id="11" name="Picture 10" descr="A group of people in a circle&#10;&#10;Description automatically generated">
              <a:extLst>
                <a:ext uri="{FF2B5EF4-FFF2-40B4-BE49-F238E27FC236}">
                  <a16:creationId xmlns:a16="http://schemas.microsoft.com/office/drawing/2014/main" id="{F4D652C9-0BF7-8D68-1C32-3DB31E6013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893" y="5496258"/>
              <a:ext cx="435333" cy="435333"/>
            </a:xfrm>
            <a:prstGeom prst="rect">
              <a:avLst/>
            </a:prstGeom>
          </p:spPr>
        </p:pic>
      </p:grpSp>
      <p:grpSp>
        <p:nvGrpSpPr>
          <p:cNvPr id="17" name="Group 16">
            <a:extLst>
              <a:ext uri="{FF2B5EF4-FFF2-40B4-BE49-F238E27FC236}">
                <a16:creationId xmlns:a16="http://schemas.microsoft.com/office/drawing/2014/main" id="{CB1E02FB-B33C-5436-DC4F-3515C51A9784}"/>
              </a:ext>
            </a:extLst>
          </p:cNvPr>
          <p:cNvGrpSpPr/>
          <p:nvPr/>
        </p:nvGrpSpPr>
        <p:grpSpPr>
          <a:xfrm>
            <a:off x="6531333" y="4094480"/>
            <a:ext cx="5019255" cy="1607827"/>
            <a:chOff x="6356283" y="4632363"/>
            <a:chExt cx="5152701" cy="1607827"/>
          </a:xfrm>
        </p:grpSpPr>
        <p:pic>
          <p:nvPicPr>
            <p:cNvPr id="19" name="Graphic 18">
              <a:extLst>
                <a:ext uri="{FF2B5EF4-FFF2-40B4-BE49-F238E27FC236}">
                  <a16:creationId xmlns:a16="http://schemas.microsoft.com/office/drawing/2014/main" id="{5806B45D-F2F8-787C-73CB-9A61653F5A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6283" y="4632363"/>
              <a:ext cx="5152701" cy="1607827"/>
            </a:xfrm>
            <a:prstGeom prst="rect">
              <a:avLst/>
            </a:prstGeom>
          </p:spPr>
        </p:pic>
        <p:grpSp>
          <p:nvGrpSpPr>
            <p:cNvPr id="26" name="Group 25">
              <a:extLst>
                <a:ext uri="{FF2B5EF4-FFF2-40B4-BE49-F238E27FC236}">
                  <a16:creationId xmlns:a16="http://schemas.microsoft.com/office/drawing/2014/main" id="{FE1DAE13-545B-E307-DEB7-7C934FC016F6}"/>
                </a:ext>
              </a:extLst>
            </p:cNvPr>
            <p:cNvGrpSpPr/>
            <p:nvPr/>
          </p:nvGrpSpPr>
          <p:grpSpPr>
            <a:xfrm>
              <a:off x="6436190" y="4741236"/>
              <a:ext cx="4948489" cy="1399861"/>
              <a:chOff x="6436190" y="4741236"/>
              <a:chExt cx="4948489" cy="1399861"/>
            </a:xfrm>
          </p:grpSpPr>
          <p:sp>
            <p:nvSpPr>
              <p:cNvPr id="27" name="TextBox 26">
                <a:extLst>
                  <a:ext uri="{FF2B5EF4-FFF2-40B4-BE49-F238E27FC236}">
                    <a16:creationId xmlns:a16="http://schemas.microsoft.com/office/drawing/2014/main" id="{9EB9A696-7266-6224-E81E-86DE88F58C1E}"/>
                  </a:ext>
                </a:extLst>
              </p:cNvPr>
              <p:cNvSpPr txBox="1"/>
              <p:nvPr/>
            </p:nvSpPr>
            <p:spPr>
              <a:xfrm>
                <a:off x="6436190" y="5120240"/>
                <a:ext cx="4948489" cy="1020857"/>
              </a:xfrm>
              <a:prstGeom prst="rect">
                <a:avLst/>
              </a:prstGeom>
              <a:noFill/>
            </p:spPr>
            <p:txBody>
              <a:bodyPr wrap="square" rtlCol="0">
                <a:spAutoFit/>
              </a:bodyPr>
              <a:lstStyle/>
              <a:p>
                <a:pPr>
                  <a:lnSpc>
                    <a:spcPct val="150000"/>
                  </a:lnSpc>
                </a:pPr>
                <a:r>
                  <a:rPr lang="en-US" b="0" i="0" dirty="0">
                    <a:solidFill>
                      <a:schemeClr val="bg1"/>
                    </a:solidFill>
                    <a:effectLst/>
                    <a:latin typeface="Century Gothic" panose="020B0502020202020204" pitchFamily="34" charset="0"/>
                    <a:ea typeface="Lato" panose="020F0502020204030203" pitchFamily="34" charset="0"/>
                    <a:cs typeface="Lato" panose="020F0502020204030203" pitchFamily="34" charset="0"/>
                  </a:rPr>
                  <a:t>A study conducted by HFS Research showed that BPO providers with a higher NPS</a:t>
                </a:r>
                <a:r>
                  <a:rPr lang="en-US" sz="1400" i="0" u="none" strike="noStrike" cap="none" baseline="30000" dirty="0">
                    <a:solidFill>
                      <a:schemeClr val="bg1"/>
                    </a:solidFill>
                    <a:latin typeface="Century Gothic"/>
                    <a:ea typeface="Century Gothic"/>
                    <a:cs typeface="Century Gothic"/>
                    <a:sym typeface="Century Gothic"/>
                  </a:rPr>
                  <a:t>®</a:t>
                </a:r>
                <a:r>
                  <a:rPr lang="en-US" b="0" i="0" dirty="0">
                    <a:solidFill>
                      <a:schemeClr val="bg1"/>
                    </a:solidFill>
                    <a:effectLst/>
                    <a:latin typeface="Century Gothic" panose="020B0502020202020204" pitchFamily="34" charset="0"/>
                    <a:ea typeface="Lato" panose="020F0502020204030203" pitchFamily="34" charset="0"/>
                    <a:cs typeface="Lato" panose="020F0502020204030203" pitchFamily="34" charset="0"/>
                  </a:rPr>
                  <a:t> had better upsell and cross-sell opportunities with existing clients.</a:t>
                </a:r>
              </a:p>
            </p:txBody>
          </p:sp>
          <p:sp>
            <p:nvSpPr>
              <p:cNvPr id="28" name="TextBox 27">
                <a:extLst>
                  <a:ext uri="{FF2B5EF4-FFF2-40B4-BE49-F238E27FC236}">
                    <a16:creationId xmlns:a16="http://schemas.microsoft.com/office/drawing/2014/main" id="{BEB29D22-34CB-57FB-EA13-59B1BBB6B4B1}"/>
                  </a:ext>
                </a:extLst>
              </p:cNvPr>
              <p:cNvSpPr txBox="1"/>
              <p:nvPr/>
            </p:nvSpPr>
            <p:spPr>
              <a:xfrm>
                <a:off x="6455746" y="4741236"/>
                <a:ext cx="3952875" cy="461665"/>
              </a:xfrm>
              <a:prstGeom prst="rect">
                <a:avLst/>
              </a:prstGeom>
              <a:noFill/>
            </p:spPr>
            <p:txBody>
              <a:bodyPr wrap="square">
                <a:spAutoFit/>
              </a:bodyPr>
              <a:lstStyle/>
              <a:p>
                <a:r>
                  <a:rPr lang="en-US" sz="2400" dirty="0">
                    <a:solidFill>
                      <a:schemeClr val="bg1"/>
                    </a:solidFill>
                    <a:latin typeface="Century Gothic" panose="020B0502020202020204" pitchFamily="34" charset="0"/>
                    <a:ea typeface="Lato" panose="020F0502020204030203" pitchFamily="34" charset="0"/>
                    <a:cs typeface="Lato" panose="020F0502020204030203" pitchFamily="34" charset="0"/>
                  </a:rPr>
                  <a:t>Nice to Know:</a:t>
                </a:r>
                <a:endParaRPr lang="en-ZA" sz="2400" dirty="0">
                  <a:solidFill>
                    <a:schemeClr val="bg1"/>
                  </a:solidFill>
                  <a:latin typeface="Century Gothic" panose="020B0502020202020204" pitchFamily="34" charset="0"/>
                </a:endParaRPr>
              </a:p>
            </p:txBody>
          </p:sp>
        </p:grpSp>
      </p:grpSp>
      <p:sp>
        <p:nvSpPr>
          <p:cNvPr id="29" name="TextBox 28">
            <a:extLst>
              <a:ext uri="{FF2B5EF4-FFF2-40B4-BE49-F238E27FC236}">
                <a16:creationId xmlns:a16="http://schemas.microsoft.com/office/drawing/2014/main" id="{B5378F71-06EC-D481-3E4A-988DEB479091}"/>
              </a:ext>
            </a:extLst>
          </p:cNvPr>
          <p:cNvSpPr txBox="1"/>
          <p:nvPr/>
        </p:nvSpPr>
        <p:spPr>
          <a:xfrm>
            <a:off x="6430606" y="676373"/>
            <a:ext cx="5245456" cy="2544351"/>
          </a:xfrm>
          <a:prstGeom prst="rect">
            <a:avLst/>
          </a:prstGeom>
          <a:noFill/>
        </p:spPr>
        <p:txBody>
          <a:bodyPr wrap="square" rtlCol="0">
            <a:spAutoFit/>
          </a:bodyPr>
          <a:lstStyle/>
          <a:p>
            <a:pPr>
              <a:lnSpc>
                <a:spcPct val="150000"/>
              </a:lnSpc>
            </a:pPr>
            <a:r>
              <a:rPr lang="en-ZA" sz="2400" dirty="0">
                <a:solidFill>
                  <a:schemeClr val="tx1"/>
                </a:solidFill>
                <a:latin typeface="Century Gothic" panose="020B0502020202020204" pitchFamily="34" charset="0"/>
                <a:ea typeface="Lato" panose="020F0502020204030203" pitchFamily="34" charset="0"/>
                <a:cs typeface="Lato" panose="020F0502020204030203" pitchFamily="34" charset="0"/>
              </a:rPr>
              <a:t>Findings:</a:t>
            </a:r>
            <a:br>
              <a:rPr lang="en-ZA" sz="1600" dirty="0">
                <a:solidFill>
                  <a:schemeClr val="tx1"/>
                </a:solidFill>
                <a:latin typeface="Century Gothic" panose="020B0502020202020204" pitchFamily="34" charset="0"/>
                <a:ea typeface="Lato" panose="020F0502020204030203" pitchFamily="34" charset="0"/>
                <a:cs typeface="Lato" panose="020F0502020204030203" pitchFamily="34" charset="0"/>
              </a:rPr>
            </a:br>
            <a: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t>An NPS</a:t>
            </a:r>
            <a:r>
              <a:rPr lang="en-US" sz="1400" i="0" u="none" strike="noStrike" cap="none" baseline="30000" dirty="0">
                <a:solidFill>
                  <a:schemeClr val="dk1"/>
                </a:solidFill>
                <a:latin typeface="Century Gothic"/>
                <a:ea typeface="Century Gothic"/>
                <a:cs typeface="Century Gothic"/>
                <a:sym typeface="Century Gothic"/>
              </a:rPr>
              <a:t>®</a:t>
            </a:r>
            <a: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t> benchmark of 49.42 indicates that a significant portion of BPO customers have a positive perception of the company and its services.   An above-average NPS</a:t>
            </a:r>
            <a:r>
              <a:rPr lang="en-US" sz="1400" i="0" u="none" strike="noStrike" cap="none" baseline="30000" dirty="0">
                <a:solidFill>
                  <a:schemeClr val="dk1"/>
                </a:solidFill>
                <a:latin typeface="Century Gothic"/>
                <a:ea typeface="Century Gothic"/>
                <a:cs typeface="Century Gothic"/>
                <a:sym typeface="Century Gothic"/>
              </a:rPr>
              <a:t>®</a:t>
            </a:r>
            <a: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t> benchmark could be a result of the challenge the BPO Industry faces in dealing with and maintaining third-party customer experiences. </a:t>
            </a:r>
          </a:p>
        </p:txBody>
      </p:sp>
    </p:spTree>
    <p:extLst>
      <p:ext uri="{BB962C8B-B14F-4D97-AF65-F5344CB8AC3E}">
        <p14:creationId xmlns:p14="http://schemas.microsoft.com/office/powerpoint/2010/main" val="136033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FB5E09-A4D8-9D7E-88F3-118A9FCBF3CE}"/>
              </a:ext>
            </a:extLst>
          </p:cNvPr>
          <p:cNvSpPr/>
          <p:nvPr/>
        </p:nvSpPr>
        <p:spPr>
          <a:xfrm>
            <a:off x="0" y="0"/>
            <a:ext cx="6096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latin typeface="Century Gothic" panose="020B0502020202020204" pitchFamily="34" charset="0"/>
            </a:endParaRPr>
          </a:p>
        </p:txBody>
      </p:sp>
      <p:grpSp>
        <p:nvGrpSpPr>
          <p:cNvPr id="33" name="Group 32">
            <a:extLst>
              <a:ext uri="{FF2B5EF4-FFF2-40B4-BE49-F238E27FC236}">
                <a16:creationId xmlns:a16="http://schemas.microsoft.com/office/drawing/2014/main" id="{CB5F220F-5544-4C49-AB04-7F3E3D67CDCE}"/>
              </a:ext>
            </a:extLst>
          </p:cNvPr>
          <p:cNvGrpSpPr/>
          <p:nvPr/>
        </p:nvGrpSpPr>
        <p:grpSpPr>
          <a:xfrm>
            <a:off x="550863" y="5496258"/>
            <a:ext cx="4740107" cy="748048"/>
            <a:chOff x="1355893" y="5496258"/>
            <a:chExt cx="4740107" cy="748048"/>
          </a:xfrm>
        </p:grpSpPr>
        <p:pic>
          <p:nvPicPr>
            <p:cNvPr id="11" name="Picture 10" descr="A group of people in a circle&#10;&#10;Description automatically generated">
              <a:extLst>
                <a:ext uri="{FF2B5EF4-FFF2-40B4-BE49-F238E27FC236}">
                  <a16:creationId xmlns:a16="http://schemas.microsoft.com/office/drawing/2014/main" id="{831F42FD-B401-FB97-D0BB-7FD4786FA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893" y="5496258"/>
              <a:ext cx="435333" cy="435333"/>
            </a:xfrm>
            <a:prstGeom prst="rect">
              <a:avLst/>
            </a:prstGeom>
          </p:spPr>
        </p:pic>
        <p:sp>
          <p:nvSpPr>
            <p:cNvPr id="12" name="Google Shape;465;p15">
              <a:extLst>
                <a:ext uri="{FF2B5EF4-FFF2-40B4-BE49-F238E27FC236}">
                  <a16:creationId xmlns:a16="http://schemas.microsoft.com/office/drawing/2014/main" id="{840A715F-50B8-C68F-F753-92F98980E945}"/>
                </a:ext>
              </a:extLst>
            </p:cNvPr>
            <p:cNvSpPr txBox="1"/>
            <p:nvPr/>
          </p:nvSpPr>
          <p:spPr>
            <a:xfrm>
              <a:off x="1791226" y="5533050"/>
              <a:ext cx="4304774" cy="338514"/>
            </a:xfrm>
            <a:prstGeom prst="rect">
              <a:avLst/>
            </a:prstGeom>
            <a:noFill/>
            <a:ln>
              <a:noFill/>
            </a:ln>
          </p:spPr>
          <p:txBody>
            <a:bodyPr spcFirstLastPara="1" wrap="square" lIns="91425" tIns="45700" rIns="91425" bIns="45700" anchor="t" anchorCtr="0">
              <a:spAutoFit/>
            </a:bodyPr>
            <a:lstStyle/>
            <a:p>
              <a:pPr lvl="0"/>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Sample Size  = 18 089</a:t>
              </a:r>
              <a:endParaRPr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endParaRPr>
            </a:p>
          </p:txBody>
        </p:sp>
        <p:sp>
          <p:nvSpPr>
            <p:cNvPr id="13" name="Google Shape;465;p15">
              <a:extLst>
                <a:ext uri="{FF2B5EF4-FFF2-40B4-BE49-F238E27FC236}">
                  <a16:creationId xmlns:a16="http://schemas.microsoft.com/office/drawing/2014/main" id="{0FE2996E-F4AD-56A3-5024-5655D8B79ACD}"/>
                </a:ext>
              </a:extLst>
            </p:cNvPr>
            <p:cNvSpPr txBox="1"/>
            <p:nvPr/>
          </p:nvSpPr>
          <p:spPr>
            <a:xfrm>
              <a:off x="1791226" y="5905792"/>
              <a:ext cx="430477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2022 Overall NPS Benchmark: 43.03%</a:t>
              </a:r>
              <a:endParaRPr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endParaRPr>
            </a:p>
          </p:txBody>
        </p:sp>
      </p:grpSp>
      <p:sp>
        <p:nvSpPr>
          <p:cNvPr id="14" name="Title 1">
            <a:extLst>
              <a:ext uri="{FF2B5EF4-FFF2-40B4-BE49-F238E27FC236}">
                <a16:creationId xmlns:a16="http://schemas.microsoft.com/office/drawing/2014/main" id="{D0EE2BDB-E8DC-780D-E251-6FF1F80108B7}"/>
              </a:ext>
            </a:extLst>
          </p:cNvPr>
          <p:cNvSpPr txBox="1">
            <a:spLocks/>
          </p:cNvSpPr>
          <p:nvPr/>
        </p:nvSpPr>
        <p:spPr>
          <a:xfrm>
            <a:off x="515938" y="273434"/>
            <a:ext cx="5580062" cy="1126408"/>
          </a:xfrm>
          <a:prstGeom prst="rect">
            <a:avLst/>
          </a:prstGeom>
          <a:noFill/>
          <a:ln>
            <a:noFill/>
          </a:ln>
        </p:spPr>
        <p:txBody>
          <a:bodyPr spcFirstLastPara="1" vert="horz" wrap="square" lIns="0" tIns="0" rIns="0" bIns="0" rtlCol="0" anchor="t" anchorCtr="0">
            <a:noAutofit/>
          </a:bodyPr>
          <a:lstStyle>
            <a:lvl1pPr lvl="0" algn="r" defTabSz="914400" rtl="0" eaLnBrk="1" latinLnBrk="0" hangingPunct="1">
              <a:lnSpc>
                <a:spcPct val="90000"/>
              </a:lnSpc>
              <a:spcBef>
                <a:spcPts val="0"/>
              </a:spcBef>
              <a:spcAft>
                <a:spcPts val="0"/>
              </a:spcAft>
              <a:buClr>
                <a:schemeClr val="dk1"/>
              </a:buClr>
              <a:buSzPts val="1100"/>
              <a:buFont typeface="Century Gothic"/>
              <a:buNone/>
              <a:defRPr sz="1100" b="1" kern="1200">
                <a:solidFill>
                  <a:schemeClr val="dk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l">
              <a:lnSpc>
                <a:spcPct val="150000"/>
              </a:lnSpc>
            </a:pPr>
            <a:r>
              <a:rPr lang="en-US" sz="2800" b="0" dirty="0">
                <a:solidFill>
                  <a:schemeClr val="accent1"/>
                </a:solidFill>
                <a:latin typeface="Century Gothic" panose="020B0502020202020204" pitchFamily="34" charset="0"/>
                <a:ea typeface="Lato" panose="020F0502020204030203" pitchFamily="34" charset="0"/>
                <a:cs typeface="Lato" panose="020F0502020204030203" pitchFamily="34" charset="0"/>
              </a:rPr>
              <a:t>Healthcare</a:t>
            </a:r>
            <a:br>
              <a:rPr lang="en-US" sz="1400" b="0" spc="300" dirty="0">
                <a:solidFill>
                  <a:schemeClr val="bg1"/>
                </a:solidFill>
                <a:latin typeface="Century Gothic" panose="020B0502020202020204" pitchFamily="34" charset="0"/>
                <a:ea typeface="Lato" panose="020F0502020204030203" pitchFamily="34" charset="0"/>
                <a:cs typeface="Lato" panose="020F0502020204030203" pitchFamily="34" charset="0"/>
              </a:rPr>
            </a:br>
            <a:r>
              <a:rPr lang="en-ZA" sz="1400" b="0" spc="3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Service: High-stakes Based </a:t>
            </a:r>
            <a:br>
              <a:rPr lang="en-ZA" sz="1400" b="0" u="sng" spc="3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br>
            <a:endParaRPr lang="en-ZA" sz="1400" b="0" spc="30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grpSp>
        <p:nvGrpSpPr>
          <p:cNvPr id="32" name="Group 31">
            <a:extLst>
              <a:ext uri="{FF2B5EF4-FFF2-40B4-BE49-F238E27FC236}">
                <a16:creationId xmlns:a16="http://schemas.microsoft.com/office/drawing/2014/main" id="{0DFE20EA-C33A-415D-0E23-BDF87F94AF56}"/>
              </a:ext>
            </a:extLst>
          </p:cNvPr>
          <p:cNvGrpSpPr/>
          <p:nvPr/>
        </p:nvGrpSpPr>
        <p:grpSpPr>
          <a:xfrm>
            <a:off x="-142875" y="986436"/>
            <a:ext cx="5962650" cy="4474358"/>
            <a:chOff x="86415" y="1055618"/>
            <a:chExt cx="5211055" cy="3804087"/>
          </a:xfrm>
        </p:grpSpPr>
        <p:graphicFrame>
          <p:nvGraphicFramePr>
            <p:cNvPr id="10" name="Chart 9">
              <a:extLst>
                <a:ext uri="{FF2B5EF4-FFF2-40B4-BE49-F238E27FC236}">
                  <a16:creationId xmlns:a16="http://schemas.microsoft.com/office/drawing/2014/main" id="{42F2FF8C-DE3C-AA7D-8265-F521124FE22B}"/>
                </a:ext>
              </a:extLst>
            </p:cNvPr>
            <p:cNvGraphicFramePr>
              <a:graphicFrameLocks noChangeAspect="1"/>
            </p:cNvGraphicFramePr>
            <p:nvPr>
              <p:extLst>
                <p:ext uri="{D42A27DB-BD31-4B8C-83A1-F6EECF244321}">
                  <p14:modId xmlns:p14="http://schemas.microsoft.com/office/powerpoint/2010/main" val="2510122042"/>
                </p:ext>
              </p:extLst>
            </p:nvPr>
          </p:nvGraphicFramePr>
          <p:xfrm>
            <a:off x="86415" y="1055618"/>
            <a:ext cx="5211055" cy="3804087"/>
          </p:xfrm>
          <a:graphic>
            <a:graphicData uri="http://schemas.openxmlformats.org/drawingml/2006/chart">
              <c:chart xmlns:c="http://schemas.openxmlformats.org/drawingml/2006/chart" xmlns:r="http://schemas.openxmlformats.org/officeDocument/2006/relationships" r:id="rId4"/>
            </a:graphicData>
          </a:graphic>
        </p:graphicFrame>
        <p:sp>
          <p:nvSpPr>
            <p:cNvPr id="8" name="Google Shape;633;p24">
              <a:extLst>
                <a:ext uri="{FF2B5EF4-FFF2-40B4-BE49-F238E27FC236}">
                  <a16:creationId xmlns:a16="http://schemas.microsoft.com/office/drawing/2014/main" id="{B807B2C2-D2ED-48FE-1938-908806BED3CD}"/>
                </a:ext>
              </a:extLst>
            </p:cNvPr>
            <p:cNvSpPr txBox="1"/>
            <p:nvPr/>
          </p:nvSpPr>
          <p:spPr>
            <a:xfrm>
              <a:off x="2274993" y="2784746"/>
              <a:ext cx="853996" cy="3401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bg1"/>
                  </a:solidFill>
                  <a:latin typeface="Century Gothic" panose="020B0502020202020204" pitchFamily="34" charset="0"/>
                  <a:ea typeface="Century Gothic"/>
                  <a:cs typeface="Century Gothic"/>
                  <a:sym typeface="Century Gothic"/>
                </a:rPr>
                <a:t>36.42 </a:t>
              </a:r>
            </a:p>
          </p:txBody>
        </p:sp>
      </p:grpSp>
      <p:grpSp>
        <p:nvGrpSpPr>
          <p:cNvPr id="4" name="Group 3">
            <a:extLst>
              <a:ext uri="{FF2B5EF4-FFF2-40B4-BE49-F238E27FC236}">
                <a16:creationId xmlns:a16="http://schemas.microsoft.com/office/drawing/2014/main" id="{521C4611-3CCE-80D8-868E-19A1C1CB67BD}"/>
              </a:ext>
            </a:extLst>
          </p:cNvPr>
          <p:cNvGrpSpPr/>
          <p:nvPr/>
        </p:nvGrpSpPr>
        <p:grpSpPr>
          <a:xfrm>
            <a:off x="6498052" y="3071782"/>
            <a:ext cx="5064027" cy="2892829"/>
            <a:chOff x="6498052" y="3769360"/>
            <a:chExt cx="5064027" cy="2412267"/>
          </a:xfrm>
        </p:grpSpPr>
        <p:sp>
          <p:nvSpPr>
            <p:cNvPr id="3" name="Rectangle: Rounded Corners 2">
              <a:extLst>
                <a:ext uri="{FF2B5EF4-FFF2-40B4-BE49-F238E27FC236}">
                  <a16:creationId xmlns:a16="http://schemas.microsoft.com/office/drawing/2014/main" id="{39E48FFA-DFFE-A118-204B-6C4D82D25246}"/>
                </a:ext>
              </a:extLst>
            </p:cNvPr>
            <p:cNvSpPr/>
            <p:nvPr/>
          </p:nvSpPr>
          <p:spPr>
            <a:xfrm>
              <a:off x="6498052" y="3769360"/>
              <a:ext cx="5064027" cy="2412267"/>
            </a:xfrm>
            <a:custGeom>
              <a:avLst/>
              <a:gdLst>
                <a:gd name="connsiteX0" fmla="*/ 0 w 5059680"/>
                <a:gd name="connsiteY0" fmla="*/ 402053 h 2412267"/>
                <a:gd name="connsiteX1" fmla="*/ 402053 w 5059680"/>
                <a:gd name="connsiteY1" fmla="*/ 0 h 2412267"/>
                <a:gd name="connsiteX2" fmla="*/ 4657627 w 5059680"/>
                <a:gd name="connsiteY2" fmla="*/ 0 h 2412267"/>
                <a:gd name="connsiteX3" fmla="*/ 5059680 w 5059680"/>
                <a:gd name="connsiteY3" fmla="*/ 402053 h 2412267"/>
                <a:gd name="connsiteX4" fmla="*/ 5059680 w 5059680"/>
                <a:gd name="connsiteY4" fmla="*/ 2010214 h 2412267"/>
                <a:gd name="connsiteX5" fmla="*/ 4657627 w 5059680"/>
                <a:gd name="connsiteY5" fmla="*/ 2412267 h 2412267"/>
                <a:gd name="connsiteX6" fmla="*/ 402053 w 5059680"/>
                <a:gd name="connsiteY6" fmla="*/ 2412267 h 2412267"/>
                <a:gd name="connsiteX7" fmla="*/ 0 w 5059680"/>
                <a:gd name="connsiteY7" fmla="*/ 2010214 h 2412267"/>
                <a:gd name="connsiteX8" fmla="*/ 0 w 5059680"/>
                <a:gd name="connsiteY8" fmla="*/ 402053 h 2412267"/>
                <a:gd name="connsiteX0" fmla="*/ 59240 w 5118920"/>
                <a:gd name="connsiteY0" fmla="*/ 402053 h 2412267"/>
                <a:gd name="connsiteX1" fmla="*/ 461293 w 5118920"/>
                <a:gd name="connsiteY1" fmla="*/ 0 h 2412267"/>
                <a:gd name="connsiteX2" fmla="*/ 4716867 w 5118920"/>
                <a:gd name="connsiteY2" fmla="*/ 0 h 2412267"/>
                <a:gd name="connsiteX3" fmla="*/ 5118920 w 5118920"/>
                <a:gd name="connsiteY3" fmla="*/ 402053 h 2412267"/>
                <a:gd name="connsiteX4" fmla="*/ 5118920 w 5118920"/>
                <a:gd name="connsiteY4" fmla="*/ 2010214 h 2412267"/>
                <a:gd name="connsiteX5" fmla="*/ 4716867 w 5118920"/>
                <a:gd name="connsiteY5" fmla="*/ 2412267 h 2412267"/>
                <a:gd name="connsiteX6" fmla="*/ 115853 w 5118920"/>
                <a:gd name="connsiteY6" fmla="*/ 2412267 h 2412267"/>
                <a:gd name="connsiteX7" fmla="*/ 59240 w 5118920"/>
                <a:gd name="connsiteY7" fmla="*/ 2010214 h 2412267"/>
                <a:gd name="connsiteX8" fmla="*/ 59240 w 5118920"/>
                <a:gd name="connsiteY8" fmla="*/ 402053 h 2412267"/>
                <a:gd name="connsiteX0" fmla="*/ 0 w 5059680"/>
                <a:gd name="connsiteY0" fmla="*/ 402053 h 2412267"/>
                <a:gd name="connsiteX1" fmla="*/ 402053 w 5059680"/>
                <a:gd name="connsiteY1" fmla="*/ 0 h 2412267"/>
                <a:gd name="connsiteX2" fmla="*/ 4657627 w 5059680"/>
                <a:gd name="connsiteY2" fmla="*/ 0 h 2412267"/>
                <a:gd name="connsiteX3" fmla="*/ 5059680 w 5059680"/>
                <a:gd name="connsiteY3" fmla="*/ 402053 h 2412267"/>
                <a:gd name="connsiteX4" fmla="*/ 5059680 w 5059680"/>
                <a:gd name="connsiteY4" fmla="*/ 2010214 h 2412267"/>
                <a:gd name="connsiteX5" fmla="*/ 4657627 w 5059680"/>
                <a:gd name="connsiteY5" fmla="*/ 2412267 h 2412267"/>
                <a:gd name="connsiteX6" fmla="*/ 56613 w 5059680"/>
                <a:gd name="connsiteY6" fmla="*/ 2412267 h 2412267"/>
                <a:gd name="connsiteX7" fmla="*/ 0 w 5059680"/>
                <a:gd name="connsiteY7" fmla="*/ 2010214 h 2412267"/>
                <a:gd name="connsiteX8" fmla="*/ 0 w 5059680"/>
                <a:gd name="connsiteY8" fmla="*/ 402053 h 2412267"/>
                <a:gd name="connsiteX0" fmla="*/ 4347 w 5064027"/>
                <a:gd name="connsiteY0" fmla="*/ 402053 h 2412267"/>
                <a:gd name="connsiteX1" fmla="*/ 406400 w 5064027"/>
                <a:gd name="connsiteY1" fmla="*/ 0 h 2412267"/>
                <a:gd name="connsiteX2" fmla="*/ 4661974 w 5064027"/>
                <a:gd name="connsiteY2" fmla="*/ 0 h 2412267"/>
                <a:gd name="connsiteX3" fmla="*/ 5064027 w 5064027"/>
                <a:gd name="connsiteY3" fmla="*/ 402053 h 2412267"/>
                <a:gd name="connsiteX4" fmla="*/ 5064027 w 5064027"/>
                <a:gd name="connsiteY4" fmla="*/ 2010214 h 2412267"/>
                <a:gd name="connsiteX5" fmla="*/ 4661974 w 5064027"/>
                <a:gd name="connsiteY5" fmla="*/ 2412267 h 2412267"/>
                <a:gd name="connsiteX6" fmla="*/ 0 w 5064027"/>
                <a:gd name="connsiteY6" fmla="*/ 2412267 h 2412267"/>
                <a:gd name="connsiteX7" fmla="*/ 4347 w 5064027"/>
                <a:gd name="connsiteY7" fmla="*/ 2010214 h 2412267"/>
                <a:gd name="connsiteX8" fmla="*/ 4347 w 5064027"/>
                <a:gd name="connsiteY8" fmla="*/ 402053 h 24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027" h="2412267">
                  <a:moveTo>
                    <a:pt x="4347" y="402053"/>
                  </a:moveTo>
                  <a:cubicBezTo>
                    <a:pt x="4347" y="180005"/>
                    <a:pt x="184352" y="0"/>
                    <a:pt x="406400" y="0"/>
                  </a:cubicBezTo>
                  <a:lnTo>
                    <a:pt x="4661974" y="0"/>
                  </a:lnTo>
                  <a:cubicBezTo>
                    <a:pt x="4884022" y="0"/>
                    <a:pt x="5064027" y="180005"/>
                    <a:pt x="5064027" y="402053"/>
                  </a:cubicBezTo>
                  <a:lnTo>
                    <a:pt x="5064027" y="2010214"/>
                  </a:lnTo>
                  <a:cubicBezTo>
                    <a:pt x="5064027" y="2232262"/>
                    <a:pt x="4884022" y="2412267"/>
                    <a:pt x="4661974" y="2412267"/>
                  </a:cubicBezTo>
                  <a:lnTo>
                    <a:pt x="0" y="2412267"/>
                  </a:lnTo>
                  <a:cubicBezTo>
                    <a:pt x="1472" y="2402107"/>
                    <a:pt x="4347" y="2232262"/>
                    <a:pt x="4347" y="2010214"/>
                  </a:cubicBezTo>
                  <a:lnTo>
                    <a:pt x="4347" y="40205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7" name="Group 16">
              <a:extLst>
                <a:ext uri="{FF2B5EF4-FFF2-40B4-BE49-F238E27FC236}">
                  <a16:creationId xmlns:a16="http://schemas.microsoft.com/office/drawing/2014/main" id="{2BF05AF7-6B05-6533-E9AF-D2C960E3463A}"/>
                </a:ext>
              </a:extLst>
            </p:cNvPr>
            <p:cNvGrpSpPr/>
            <p:nvPr/>
          </p:nvGrpSpPr>
          <p:grpSpPr>
            <a:xfrm>
              <a:off x="6621543" y="3931155"/>
              <a:ext cx="4820331" cy="2081261"/>
              <a:chOff x="6436190" y="4891731"/>
              <a:chExt cx="4948489" cy="2081261"/>
            </a:xfrm>
          </p:grpSpPr>
          <p:sp>
            <p:nvSpPr>
              <p:cNvPr id="19" name="TextBox 18">
                <a:extLst>
                  <a:ext uri="{FF2B5EF4-FFF2-40B4-BE49-F238E27FC236}">
                    <a16:creationId xmlns:a16="http://schemas.microsoft.com/office/drawing/2014/main" id="{82D3673D-6192-DEFF-B5C3-6A0A83B735D8}"/>
                  </a:ext>
                </a:extLst>
              </p:cNvPr>
              <p:cNvSpPr txBox="1"/>
              <p:nvPr/>
            </p:nvSpPr>
            <p:spPr>
              <a:xfrm>
                <a:off x="6436190" y="5313280"/>
                <a:ext cx="4948489" cy="1659712"/>
              </a:xfrm>
              <a:prstGeom prst="rect">
                <a:avLst/>
              </a:prstGeom>
              <a:noFill/>
            </p:spPr>
            <p:txBody>
              <a:bodyPr wrap="square" rtlCol="0">
                <a:spAutoFit/>
              </a:bodyPr>
              <a:lstStyle/>
              <a:p>
                <a:pPr>
                  <a:lnSpc>
                    <a:spcPct val="150000"/>
                  </a:lnSpc>
                </a:pPr>
                <a:r>
                  <a:rPr lang="en-US" b="0" i="0" dirty="0">
                    <a:solidFill>
                      <a:schemeClr val="bg1"/>
                    </a:solidFill>
                    <a:effectLst/>
                    <a:latin typeface="Century Gothic" panose="020B0502020202020204" pitchFamily="34" charset="0"/>
                    <a:ea typeface="Lato" panose="020F0502020204030203" pitchFamily="34" charset="0"/>
                    <a:cs typeface="Lato" panose="020F0502020204030203" pitchFamily="34" charset="0"/>
                  </a:rPr>
                  <a:t>When patients choose a healthcare provider, they’re signing up for a consistent service rather than a </a:t>
                </a:r>
                <a:br>
                  <a:rPr lang="en-US" b="0" i="0" dirty="0">
                    <a:solidFill>
                      <a:schemeClr val="bg1"/>
                    </a:solidFill>
                    <a:effectLst/>
                    <a:latin typeface="Century Gothic" panose="020B0502020202020204" pitchFamily="34" charset="0"/>
                    <a:ea typeface="Lato" panose="020F0502020204030203" pitchFamily="34" charset="0"/>
                    <a:cs typeface="Lato" panose="020F0502020204030203" pitchFamily="34" charset="0"/>
                  </a:rPr>
                </a:br>
                <a:r>
                  <a:rPr lang="en-US" b="0" i="0" dirty="0">
                    <a:solidFill>
                      <a:schemeClr val="bg1"/>
                    </a:solidFill>
                    <a:effectLst/>
                    <a:latin typeface="Century Gothic" panose="020B0502020202020204" pitchFamily="34" charset="0"/>
                    <a:ea typeface="Lato" panose="020F0502020204030203" pitchFamily="34" charset="0"/>
                    <a:cs typeface="Lato" panose="020F0502020204030203" pitchFamily="34" charset="0"/>
                  </a:rPr>
                  <a:t>once-off experience. Thus, by leveraging an above-average Net Promoter</a:t>
                </a:r>
                <a:r>
                  <a:rPr lang="en-US" sz="1400" i="0" u="none" strike="noStrike" cap="none" baseline="30000" dirty="0">
                    <a:solidFill>
                      <a:schemeClr val="bg1"/>
                    </a:solidFill>
                    <a:latin typeface="Century Gothic"/>
                    <a:ea typeface="Century Gothic"/>
                    <a:cs typeface="Century Gothic"/>
                    <a:sym typeface="Century Gothic"/>
                  </a:rPr>
                  <a:t> ®</a:t>
                </a:r>
                <a:r>
                  <a:rPr lang="en-US" b="0" i="0" dirty="0">
                    <a:solidFill>
                      <a:schemeClr val="bg1"/>
                    </a:solidFill>
                    <a:effectLst/>
                    <a:latin typeface="Century Gothic" panose="020B0502020202020204" pitchFamily="34" charset="0"/>
                    <a:ea typeface="Lato" panose="020F0502020204030203" pitchFamily="34" charset="0"/>
                    <a:cs typeface="Lato" panose="020F0502020204030203" pitchFamily="34" charset="0"/>
                  </a:rPr>
                  <a:t> Score, healthcare companies can attract and retain patients more effectively.</a:t>
                </a:r>
              </a:p>
            </p:txBody>
          </p:sp>
          <p:sp>
            <p:nvSpPr>
              <p:cNvPr id="26" name="TextBox 25">
                <a:extLst>
                  <a:ext uri="{FF2B5EF4-FFF2-40B4-BE49-F238E27FC236}">
                    <a16:creationId xmlns:a16="http://schemas.microsoft.com/office/drawing/2014/main" id="{F2EC7EF6-01C8-CEEA-6DA0-7C4E6210634F}"/>
                  </a:ext>
                </a:extLst>
              </p:cNvPr>
              <p:cNvSpPr txBox="1"/>
              <p:nvPr/>
            </p:nvSpPr>
            <p:spPr>
              <a:xfrm>
                <a:off x="6436190" y="4891731"/>
                <a:ext cx="3952875" cy="461665"/>
              </a:xfrm>
              <a:prstGeom prst="rect">
                <a:avLst/>
              </a:prstGeom>
              <a:noFill/>
            </p:spPr>
            <p:txBody>
              <a:bodyPr wrap="square">
                <a:spAutoFit/>
              </a:bodyPr>
              <a:lstStyle/>
              <a:p>
                <a:r>
                  <a:rPr lang="en-US" sz="2400" dirty="0">
                    <a:solidFill>
                      <a:schemeClr val="bg1"/>
                    </a:solidFill>
                    <a:latin typeface="Century Gothic" panose="020B0502020202020204" pitchFamily="34" charset="0"/>
                    <a:ea typeface="Lato" panose="020F0502020204030203" pitchFamily="34" charset="0"/>
                    <a:cs typeface="Lato" panose="020F0502020204030203" pitchFamily="34" charset="0"/>
                  </a:rPr>
                  <a:t>Nice to Know:</a:t>
                </a:r>
                <a:endParaRPr lang="en-ZA" sz="2400" dirty="0">
                  <a:solidFill>
                    <a:schemeClr val="bg1"/>
                  </a:solidFill>
                  <a:latin typeface="Century Gothic" panose="020B0502020202020204" pitchFamily="34" charset="0"/>
                </a:endParaRPr>
              </a:p>
            </p:txBody>
          </p:sp>
        </p:grpSp>
      </p:grpSp>
      <p:sp>
        <p:nvSpPr>
          <p:cNvPr id="27" name="TextBox 26">
            <a:extLst>
              <a:ext uri="{FF2B5EF4-FFF2-40B4-BE49-F238E27FC236}">
                <a16:creationId xmlns:a16="http://schemas.microsoft.com/office/drawing/2014/main" id="{1787D271-DD40-E826-4B19-9C2D2463BCA7}"/>
              </a:ext>
            </a:extLst>
          </p:cNvPr>
          <p:cNvSpPr txBox="1"/>
          <p:nvPr/>
        </p:nvSpPr>
        <p:spPr>
          <a:xfrm>
            <a:off x="6430606" y="273434"/>
            <a:ext cx="5245456" cy="2907847"/>
          </a:xfrm>
          <a:prstGeom prst="rect">
            <a:avLst/>
          </a:prstGeom>
          <a:noFill/>
        </p:spPr>
        <p:txBody>
          <a:bodyPr wrap="square" rtlCol="0">
            <a:spAutoFit/>
          </a:bodyPr>
          <a:lstStyle/>
          <a:p>
            <a:pPr>
              <a:lnSpc>
                <a:spcPct val="150000"/>
              </a:lnSpc>
            </a:pPr>
            <a:r>
              <a:rPr lang="en-ZA" sz="2400" dirty="0">
                <a:solidFill>
                  <a:schemeClr val="tx1"/>
                </a:solidFill>
                <a:latin typeface="Century Gothic" panose="020B0502020202020204" pitchFamily="34" charset="0"/>
                <a:ea typeface="Lato" panose="020F0502020204030203" pitchFamily="34" charset="0"/>
                <a:cs typeface="Lato" panose="020F0502020204030203" pitchFamily="34" charset="0"/>
              </a:rPr>
              <a:t>Findings:</a:t>
            </a:r>
            <a:br>
              <a:rPr lang="en-ZA" sz="1600" dirty="0">
                <a:solidFill>
                  <a:schemeClr val="tx1"/>
                </a:solidFill>
                <a:latin typeface="Century Gothic" panose="020B0502020202020204" pitchFamily="34" charset="0"/>
                <a:ea typeface="Lato" panose="020F0502020204030203" pitchFamily="34" charset="0"/>
                <a:cs typeface="Lato" panose="020F0502020204030203" pitchFamily="34" charset="0"/>
              </a:rPr>
            </a:br>
            <a: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t>In Healthcare, patient experience is much bigger than the company's bottom line, it's critical for patient well-being. </a:t>
            </a:r>
          </a:p>
          <a:p>
            <a:pPr>
              <a:lnSpc>
                <a:spcPct val="150000"/>
              </a:lnSpc>
            </a:pPr>
            <a: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t>Owing to Healthcare being an extremely personal service, there is a higher service expectation and individuals </a:t>
            </a:r>
            <a:r>
              <a:rPr lang="en-US" b="0" i="0" dirty="0" err="1">
                <a:solidFill>
                  <a:schemeClr val="tx1"/>
                </a:solidFill>
                <a:effectLst/>
                <a:latin typeface="Century Gothic" panose="020B0502020202020204" pitchFamily="34" charset="0"/>
                <a:ea typeface="Lato" panose="020F0502020204030203" pitchFamily="34" charset="0"/>
                <a:cs typeface="Lato" panose="020F0502020204030203" pitchFamily="34" charset="0"/>
              </a:rPr>
              <a:t>prioritise</a:t>
            </a:r>
            <a:r>
              <a:rPr lang="en-US" b="0" i="0" dirty="0">
                <a:solidFill>
                  <a:schemeClr val="tx1"/>
                </a:solidFill>
                <a:effectLst/>
                <a:latin typeface="Century Gothic" panose="020B0502020202020204" pitchFamily="34" charset="0"/>
                <a:ea typeface="Lato" panose="020F0502020204030203" pitchFamily="34" charset="0"/>
                <a:cs typeface="Lato" panose="020F0502020204030203" pitchFamily="34" charset="0"/>
              </a:rPr>
              <a:t> different factors based on their unique needs and preferences, resulting in varied NPS responses.</a:t>
            </a:r>
          </a:p>
          <a:p>
            <a:pPr>
              <a:lnSpc>
                <a:spcPct val="150000"/>
              </a:lnSpc>
            </a:pP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505683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ADFD1379-893B-54A2-BD8C-4274E1B76F7F}"/>
              </a:ext>
            </a:extLst>
          </p:cNvPr>
          <p:cNvSpPr/>
          <p:nvPr/>
        </p:nvSpPr>
        <p:spPr>
          <a:xfrm>
            <a:off x="6498052" y="3911599"/>
            <a:ext cx="5064027" cy="2021841"/>
          </a:xfrm>
          <a:custGeom>
            <a:avLst/>
            <a:gdLst>
              <a:gd name="connsiteX0" fmla="*/ 0 w 5059680"/>
              <a:gd name="connsiteY0" fmla="*/ 402053 h 2412267"/>
              <a:gd name="connsiteX1" fmla="*/ 402053 w 5059680"/>
              <a:gd name="connsiteY1" fmla="*/ 0 h 2412267"/>
              <a:gd name="connsiteX2" fmla="*/ 4657627 w 5059680"/>
              <a:gd name="connsiteY2" fmla="*/ 0 h 2412267"/>
              <a:gd name="connsiteX3" fmla="*/ 5059680 w 5059680"/>
              <a:gd name="connsiteY3" fmla="*/ 402053 h 2412267"/>
              <a:gd name="connsiteX4" fmla="*/ 5059680 w 5059680"/>
              <a:gd name="connsiteY4" fmla="*/ 2010214 h 2412267"/>
              <a:gd name="connsiteX5" fmla="*/ 4657627 w 5059680"/>
              <a:gd name="connsiteY5" fmla="*/ 2412267 h 2412267"/>
              <a:gd name="connsiteX6" fmla="*/ 402053 w 5059680"/>
              <a:gd name="connsiteY6" fmla="*/ 2412267 h 2412267"/>
              <a:gd name="connsiteX7" fmla="*/ 0 w 5059680"/>
              <a:gd name="connsiteY7" fmla="*/ 2010214 h 2412267"/>
              <a:gd name="connsiteX8" fmla="*/ 0 w 5059680"/>
              <a:gd name="connsiteY8" fmla="*/ 402053 h 2412267"/>
              <a:gd name="connsiteX0" fmla="*/ 59240 w 5118920"/>
              <a:gd name="connsiteY0" fmla="*/ 402053 h 2412267"/>
              <a:gd name="connsiteX1" fmla="*/ 461293 w 5118920"/>
              <a:gd name="connsiteY1" fmla="*/ 0 h 2412267"/>
              <a:gd name="connsiteX2" fmla="*/ 4716867 w 5118920"/>
              <a:gd name="connsiteY2" fmla="*/ 0 h 2412267"/>
              <a:gd name="connsiteX3" fmla="*/ 5118920 w 5118920"/>
              <a:gd name="connsiteY3" fmla="*/ 402053 h 2412267"/>
              <a:gd name="connsiteX4" fmla="*/ 5118920 w 5118920"/>
              <a:gd name="connsiteY4" fmla="*/ 2010214 h 2412267"/>
              <a:gd name="connsiteX5" fmla="*/ 4716867 w 5118920"/>
              <a:gd name="connsiteY5" fmla="*/ 2412267 h 2412267"/>
              <a:gd name="connsiteX6" fmla="*/ 115853 w 5118920"/>
              <a:gd name="connsiteY6" fmla="*/ 2412267 h 2412267"/>
              <a:gd name="connsiteX7" fmla="*/ 59240 w 5118920"/>
              <a:gd name="connsiteY7" fmla="*/ 2010214 h 2412267"/>
              <a:gd name="connsiteX8" fmla="*/ 59240 w 5118920"/>
              <a:gd name="connsiteY8" fmla="*/ 402053 h 2412267"/>
              <a:gd name="connsiteX0" fmla="*/ 0 w 5059680"/>
              <a:gd name="connsiteY0" fmla="*/ 402053 h 2412267"/>
              <a:gd name="connsiteX1" fmla="*/ 402053 w 5059680"/>
              <a:gd name="connsiteY1" fmla="*/ 0 h 2412267"/>
              <a:gd name="connsiteX2" fmla="*/ 4657627 w 5059680"/>
              <a:gd name="connsiteY2" fmla="*/ 0 h 2412267"/>
              <a:gd name="connsiteX3" fmla="*/ 5059680 w 5059680"/>
              <a:gd name="connsiteY3" fmla="*/ 402053 h 2412267"/>
              <a:gd name="connsiteX4" fmla="*/ 5059680 w 5059680"/>
              <a:gd name="connsiteY4" fmla="*/ 2010214 h 2412267"/>
              <a:gd name="connsiteX5" fmla="*/ 4657627 w 5059680"/>
              <a:gd name="connsiteY5" fmla="*/ 2412267 h 2412267"/>
              <a:gd name="connsiteX6" fmla="*/ 56613 w 5059680"/>
              <a:gd name="connsiteY6" fmla="*/ 2412267 h 2412267"/>
              <a:gd name="connsiteX7" fmla="*/ 0 w 5059680"/>
              <a:gd name="connsiteY7" fmla="*/ 2010214 h 2412267"/>
              <a:gd name="connsiteX8" fmla="*/ 0 w 5059680"/>
              <a:gd name="connsiteY8" fmla="*/ 402053 h 2412267"/>
              <a:gd name="connsiteX0" fmla="*/ 4347 w 5064027"/>
              <a:gd name="connsiteY0" fmla="*/ 402053 h 2412267"/>
              <a:gd name="connsiteX1" fmla="*/ 406400 w 5064027"/>
              <a:gd name="connsiteY1" fmla="*/ 0 h 2412267"/>
              <a:gd name="connsiteX2" fmla="*/ 4661974 w 5064027"/>
              <a:gd name="connsiteY2" fmla="*/ 0 h 2412267"/>
              <a:gd name="connsiteX3" fmla="*/ 5064027 w 5064027"/>
              <a:gd name="connsiteY3" fmla="*/ 402053 h 2412267"/>
              <a:gd name="connsiteX4" fmla="*/ 5064027 w 5064027"/>
              <a:gd name="connsiteY4" fmla="*/ 2010214 h 2412267"/>
              <a:gd name="connsiteX5" fmla="*/ 4661974 w 5064027"/>
              <a:gd name="connsiteY5" fmla="*/ 2412267 h 2412267"/>
              <a:gd name="connsiteX6" fmla="*/ 0 w 5064027"/>
              <a:gd name="connsiteY6" fmla="*/ 2412267 h 2412267"/>
              <a:gd name="connsiteX7" fmla="*/ 4347 w 5064027"/>
              <a:gd name="connsiteY7" fmla="*/ 2010214 h 2412267"/>
              <a:gd name="connsiteX8" fmla="*/ 4347 w 5064027"/>
              <a:gd name="connsiteY8" fmla="*/ 402053 h 24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027" h="2412267">
                <a:moveTo>
                  <a:pt x="4347" y="402053"/>
                </a:moveTo>
                <a:cubicBezTo>
                  <a:pt x="4347" y="180005"/>
                  <a:pt x="184352" y="0"/>
                  <a:pt x="406400" y="0"/>
                </a:cubicBezTo>
                <a:lnTo>
                  <a:pt x="4661974" y="0"/>
                </a:lnTo>
                <a:cubicBezTo>
                  <a:pt x="4884022" y="0"/>
                  <a:pt x="5064027" y="180005"/>
                  <a:pt x="5064027" y="402053"/>
                </a:cubicBezTo>
                <a:lnTo>
                  <a:pt x="5064027" y="2010214"/>
                </a:lnTo>
                <a:cubicBezTo>
                  <a:pt x="5064027" y="2232262"/>
                  <a:pt x="4884022" y="2412267"/>
                  <a:pt x="4661974" y="2412267"/>
                </a:cubicBezTo>
                <a:lnTo>
                  <a:pt x="0" y="2412267"/>
                </a:lnTo>
                <a:cubicBezTo>
                  <a:pt x="1472" y="2402107"/>
                  <a:pt x="4347" y="2232262"/>
                  <a:pt x="4347" y="2010214"/>
                </a:cubicBezTo>
                <a:lnTo>
                  <a:pt x="4347" y="40205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FE10B397-A127-394A-67C2-8B6E4577EA28}"/>
              </a:ext>
            </a:extLst>
          </p:cNvPr>
          <p:cNvSpPr/>
          <p:nvPr/>
        </p:nvSpPr>
        <p:spPr>
          <a:xfrm>
            <a:off x="0" y="0"/>
            <a:ext cx="6096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latin typeface="Century Gothic" panose="020B0502020202020204" pitchFamily="34" charset="0"/>
            </a:endParaRPr>
          </a:p>
        </p:txBody>
      </p:sp>
      <p:sp>
        <p:nvSpPr>
          <p:cNvPr id="14" name="Title 1">
            <a:extLst>
              <a:ext uri="{FF2B5EF4-FFF2-40B4-BE49-F238E27FC236}">
                <a16:creationId xmlns:a16="http://schemas.microsoft.com/office/drawing/2014/main" id="{41615964-8BC8-DC62-7662-D614588776C7}"/>
              </a:ext>
            </a:extLst>
          </p:cNvPr>
          <p:cNvSpPr txBox="1">
            <a:spLocks/>
          </p:cNvSpPr>
          <p:nvPr/>
        </p:nvSpPr>
        <p:spPr>
          <a:xfrm>
            <a:off x="515938" y="273434"/>
            <a:ext cx="5580062" cy="1126408"/>
          </a:xfrm>
          <a:prstGeom prst="rect">
            <a:avLst/>
          </a:prstGeom>
          <a:noFill/>
          <a:ln>
            <a:noFill/>
          </a:ln>
        </p:spPr>
        <p:txBody>
          <a:bodyPr spcFirstLastPara="1" vert="horz" wrap="square" lIns="0" tIns="0" rIns="0" bIns="0" rtlCol="0" anchor="t" anchorCtr="0">
            <a:noAutofit/>
          </a:bodyPr>
          <a:lstStyle>
            <a:lvl1pPr lvl="0" algn="r" defTabSz="914400" rtl="0" eaLnBrk="1" latinLnBrk="0" hangingPunct="1">
              <a:lnSpc>
                <a:spcPct val="90000"/>
              </a:lnSpc>
              <a:spcBef>
                <a:spcPts val="0"/>
              </a:spcBef>
              <a:spcAft>
                <a:spcPts val="0"/>
              </a:spcAft>
              <a:buClr>
                <a:schemeClr val="dk1"/>
              </a:buClr>
              <a:buSzPts val="1100"/>
              <a:buFont typeface="Century Gothic"/>
              <a:buNone/>
              <a:defRPr sz="1100" b="1" kern="1200">
                <a:solidFill>
                  <a:schemeClr val="dk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l">
              <a:lnSpc>
                <a:spcPct val="150000"/>
              </a:lnSpc>
            </a:pPr>
            <a:r>
              <a:rPr lang="en-US" sz="2800" dirty="0">
                <a:solidFill>
                  <a:schemeClr val="accent1"/>
                </a:solidFill>
                <a:latin typeface="Century Gothic" panose="020B0502020202020204" pitchFamily="34" charset="0"/>
                <a:ea typeface="Lato" panose="020F0502020204030203" pitchFamily="34" charset="0"/>
                <a:cs typeface="Lato" panose="020F0502020204030203" pitchFamily="34" charset="0"/>
              </a:rPr>
              <a:t>Telecoms</a:t>
            </a:r>
            <a:br>
              <a:rPr lang="en-US" sz="1400" b="0" spc="300" dirty="0">
                <a:solidFill>
                  <a:schemeClr val="bg1"/>
                </a:solidFill>
                <a:latin typeface="Century Gothic" panose="020B0502020202020204" pitchFamily="34" charset="0"/>
                <a:ea typeface="Lato" panose="020F0502020204030203" pitchFamily="34" charset="0"/>
                <a:cs typeface="Lato" panose="020F0502020204030203" pitchFamily="34" charset="0"/>
              </a:rPr>
            </a:br>
            <a:r>
              <a:rPr lang="en-ZA" sz="1400" b="0" spc="3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Service: Utility / Commodity  </a:t>
            </a:r>
            <a:br>
              <a:rPr lang="en-ZA" sz="1400" b="0" u="sng" spc="3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br>
            <a:endParaRPr lang="en-ZA" sz="1400" b="0" spc="30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grpSp>
        <p:nvGrpSpPr>
          <p:cNvPr id="30" name="Group 29">
            <a:extLst>
              <a:ext uri="{FF2B5EF4-FFF2-40B4-BE49-F238E27FC236}">
                <a16:creationId xmlns:a16="http://schemas.microsoft.com/office/drawing/2014/main" id="{0C04E034-1053-AC1C-B3CD-782B175FD73A}"/>
              </a:ext>
            </a:extLst>
          </p:cNvPr>
          <p:cNvGrpSpPr/>
          <p:nvPr/>
        </p:nvGrpSpPr>
        <p:grpSpPr>
          <a:xfrm>
            <a:off x="-96812" y="1030346"/>
            <a:ext cx="5906372" cy="4486260"/>
            <a:chOff x="86415" y="591973"/>
            <a:chExt cx="5809560" cy="4240998"/>
          </a:xfrm>
        </p:grpSpPr>
        <p:graphicFrame>
          <p:nvGraphicFramePr>
            <p:cNvPr id="10" name="Chart 9">
              <a:extLst>
                <a:ext uri="{FF2B5EF4-FFF2-40B4-BE49-F238E27FC236}">
                  <a16:creationId xmlns:a16="http://schemas.microsoft.com/office/drawing/2014/main" id="{42F2FF8C-DE3C-AA7D-8265-F521124FE22B}"/>
                </a:ext>
              </a:extLst>
            </p:cNvPr>
            <p:cNvGraphicFramePr>
              <a:graphicFrameLocks noChangeAspect="1"/>
            </p:cNvGraphicFramePr>
            <p:nvPr>
              <p:extLst>
                <p:ext uri="{D42A27DB-BD31-4B8C-83A1-F6EECF244321}">
                  <p14:modId xmlns:p14="http://schemas.microsoft.com/office/powerpoint/2010/main" val="2392364907"/>
                </p:ext>
              </p:extLst>
            </p:nvPr>
          </p:nvGraphicFramePr>
          <p:xfrm>
            <a:off x="86415" y="591973"/>
            <a:ext cx="5809560" cy="4240998"/>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633;p24">
              <a:extLst>
                <a:ext uri="{FF2B5EF4-FFF2-40B4-BE49-F238E27FC236}">
                  <a16:creationId xmlns:a16="http://schemas.microsoft.com/office/drawing/2014/main" id="{B807B2C2-D2ED-48FE-1938-908806BED3CD}"/>
                </a:ext>
              </a:extLst>
            </p:cNvPr>
            <p:cNvSpPr txBox="1"/>
            <p:nvPr/>
          </p:nvSpPr>
          <p:spPr>
            <a:xfrm>
              <a:off x="2553308" y="2586964"/>
              <a:ext cx="853996" cy="3781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bg1"/>
                  </a:solidFill>
                  <a:latin typeface="Century Gothic" panose="020B0502020202020204" pitchFamily="34" charset="0"/>
                  <a:ea typeface="Century Gothic"/>
                  <a:cs typeface="Century Gothic"/>
                  <a:sym typeface="Century Gothic"/>
                </a:rPr>
                <a:t>34.01 </a:t>
              </a:r>
            </a:p>
          </p:txBody>
        </p:sp>
      </p:grpSp>
      <p:grpSp>
        <p:nvGrpSpPr>
          <p:cNvPr id="31" name="Group 30">
            <a:extLst>
              <a:ext uri="{FF2B5EF4-FFF2-40B4-BE49-F238E27FC236}">
                <a16:creationId xmlns:a16="http://schemas.microsoft.com/office/drawing/2014/main" id="{909F2331-0E0C-82D5-58D2-737E8FD34EC0}"/>
              </a:ext>
            </a:extLst>
          </p:cNvPr>
          <p:cNvGrpSpPr/>
          <p:nvPr/>
        </p:nvGrpSpPr>
        <p:grpSpPr>
          <a:xfrm>
            <a:off x="550863" y="5496258"/>
            <a:ext cx="4740107" cy="748048"/>
            <a:chOff x="1355893" y="5496258"/>
            <a:chExt cx="4740107" cy="748048"/>
          </a:xfrm>
        </p:grpSpPr>
        <p:pic>
          <p:nvPicPr>
            <p:cNvPr id="11" name="Picture 10" descr="A group of people in a circle&#10;&#10;Description automatically generated">
              <a:extLst>
                <a:ext uri="{FF2B5EF4-FFF2-40B4-BE49-F238E27FC236}">
                  <a16:creationId xmlns:a16="http://schemas.microsoft.com/office/drawing/2014/main" id="{9DBEDAA3-E6BF-9189-C15C-6B510E7AA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893" y="5496258"/>
              <a:ext cx="435333" cy="435333"/>
            </a:xfrm>
            <a:prstGeom prst="rect">
              <a:avLst/>
            </a:prstGeom>
          </p:spPr>
        </p:pic>
        <p:sp>
          <p:nvSpPr>
            <p:cNvPr id="12" name="Google Shape;465;p15">
              <a:extLst>
                <a:ext uri="{FF2B5EF4-FFF2-40B4-BE49-F238E27FC236}">
                  <a16:creationId xmlns:a16="http://schemas.microsoft.com/office/drawing/2014/main" id="{387402A4-B96E-030E-2300-D81535B14CD0}"/>
                </a:ext>
              </a:extLst>
            </p:cNvPr>
            <p:cNvSpPr txBox="1"/>
            <p:nvPr/>
          </p:nvSpPr>
          <p:spPr>
            <a:xfrm>
              <a:off x="1791226" y="5533050"/>
              <a:ext cx="4304774" cy="338514"/>
            </a:xfrm>
            <a:prstGeom prst="rect">
              <a:avLst/>
            </a:prstGeom>
            <a:noFill/>
            <a:ln>
              <a:noFill/>
            </a:ln>
          </p:spPr>
          <p:txBody>
            <a:bodyPr spcFirstLastPara="1" wrap="square" lIns="91425" tIns="45700" rIns="91425" bIns="45700" anchor="t" anchorCtr="0">
              <a:spAutoFit/>
            </a:bodyPr>
            <a:lstStyle/>
            <a:p>
              <a:pPr lvl="0"/>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Sample Size  = 2 022 912</a:t>
              </a:r>
            </a:p>
          </p:txBody>
        </p:sp>
        <p:sp>
          <p:nvSpPr>
            <p:cNvPr id="13" name="Google Shape;465;p15">
              <a:extLst>
                <a:ext uri="{FF2B5EF4-FFF2-40B4-BE49-F238E27FC236}">
                  <a16:creationId xmlns:a16="http://schemas.microsoft.com/office/drawing/2014/main" id="{574D41A4-F6C9-3E5C-4831-5147A54F79DF}"/>
                </a:ext>
              </a:extLst>
            </p:cNvPr>
            <p:cNvSpPr txBox="1"/>
            <p:nvPr/>
          </p:nvSpPr>
          <p:spPr>
            <a:xfrm>
              <a:off x="1791226" y="5905792"/>
              <a:ext cx="430477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2022 Overall NPS</a:t>
              </a:r>
              <a:r>
                <a:rPr lang="en-US" sz="1600" i="0" u="none" strike="noStrike" cap="none" baseline="30000" dirty="0">
                  <a:solidFill>
                    <a:schemeClr val="bg1"/>
                  </a:solidFill>
                  <a:latin typeface="Century Gothic"/>
                  <a:ea typeface="Century Gothic"/>
                  <a:cs typeface="Century Gothic"/>
                  <a:sym typeface="Century Gothic"/>
                </a:rPr>
                <a:t>®</a:t>
              </a:r>
              <a:r>
                <a:rPr lang="en-US"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rPr>
                <a:t> Benchmark: 43.03%</a:t>
              </a:r>
              <a:endParaRPr sz="1600" dirty="0">
                <a:solidFill>
                  <a:schemeClr val="bg1"/>
                </a:solidFill>
                <a:latin typeface="Century Gothic" panose="020B0502020202020204" pitchFamily="34" charset="0"/>
                <a:ea typeface="Lato" panose="020F0502020204030203" pitchFamily="34" charset="0"/>
                <a:cs typeface="Lato" panose="020F0502020204030203" pitchFamily="34" charset="0"/>
                <a:sym typeface="Century Gothic"/>
              </a:endParaRPr>
            </a:p>
          </p:txBody>
        </p:sp>
      </p:grpSp>
      <p:grpSp>
        <p:nvGrpSpPr>
          <p:cNvPr id="17" name="Group 16">
            <a:extLst>
              <a:ext uri="{FF2B5EF4-FFF2-40B4-BE49-F238E27FC236}">
                <a16:creationId xmlns:a16="http://schemas.microsoft.com/office/drawing/2014/main" id="{7DFB27A9-4B0B-8AEA-DE68-7CB8BFD78358}"/>
              </a:ext>
            </a:extLst>
          </p:cNvPr>
          <p:cNvGrpSpPr/>
          <p:nvPr/>
        </p:nvGrpSpPr>
        <p:grpSpPr>
          <a:xfrm>
            <a:off x="6595755" y="4050081"/>
            <a:ext cx="4948570" cy="1718403"/>
            <a:chOff x="6436190" y="4823661"/>
            <a:chExt cx="4975456" cy="1622228"/>
          </a:xfrm>
        </p:grpSpPr>
        <p:sp>
          <p:nvSpPr>
            <p:cNvPr id="18" name="TextBox 17">
              <a:extLst>
                <a:ext uri="{FF2B5EF4-FFF2-40B4-BE49-F238E27FC236}">
                  <a16:creationId xmlns:a16="http://schemas.microsoft.com/office/drawing/2014/main" id="{FB039AF0-D418-7DEC-22A9-90D2751B70C5}"/>
                </a:ext>
              </a:extLst>
            </p:cNvPr>
            <p:cNvSpPr txBox="1"/>
            <p:nvPr/>
          </p:nvSpPr>
          <p:spPr>
            <a:xfrm>
              <a:off x="6455344" y="5177088"/>
              <a:ext cx="4956302" cy="1268801"/>
            </a:xfrm>
            <a:prstGeom prst="rect">
              <a:avLst/>
            </a:prstGeom>
            <a:noFill/>
          </p:spPr>
          <p:txBody>
            <a:bodyPr wrap="square" rtlCol="0">
              <a:spAutoFit/>
            </a:bodyPr>
            <a:lstStyle/>
            <a:p>
              <a:pPr>
                <a:lnSpc>
                  <a:spcPct val="150000"/>
                </a:lnSpc>
              </a:pPr>
              <a:r>
                <a:rPr lang="en-US" b="0" i="0" dirty="0">
                  <a:solidFill>
                    <a:schemeClr val="bg1"/>
                  </a:solidFill>
                  <a:effectLst/>
                  <a:latin typeface="Century Gothic" panose="020B0502020202020204" pitchFamily="34" charset="0"/>
                  <a:ea typeface="Lato" panose="020F0502020204030203" pitchFamily="34" charset="0"/>
                  <a:cs typeface="Lato" panose="020F0502020204030203" pitchFamily="34" charset="0"/>
                </a:rPr>
                <a:t>Telecom companies that </a:t>
              </a:r>
              <a:r>
                <a:rPr lang="en-US" b="0" i="0" dirty="0" err="1">
                  <a:solidFill>
                    <a:schemeClr val="bg1"/>
                  </a:solidFill>
                  <a:effectLst/>
                  <a:latin typeface="Century Gothic" panose="020B0502020202020204" pitchFamily="34" charset="0"/>
                  <a:ea typeface="Lato" panose="020F0502020204030203" pitchFamily="34" charset="0"/>
                  <a:cs typeface="Lato" panose="020F0502020204030203" pitchFamily="34" charset="0"/>
                </a:rPr>
                <a:t>prioritise</a:t>
              </a:r>
              <a:r>
                <a:rPr lang="en-US" b="0" i="0" dirty="0">
                  <a:solidFill>
                    <a:schemeClr val="bg1"/>
                  </a:solidFill>
                  <a:effectLst/>
                  <a:latin typeface="Century Gothic" panose="020B0502020202020204" pitchFamily="34" charset="0"/>
                  <a:ea typeface="Lato" panose="020F0502020204030203" pitchFamily="34" charset="0"/>
                  <a:cs typeface="Lato" panose="020F0502020204030203" pitchFamily="34" charset="0"/>
                </a:rPr>
                <a:t> customer satisfaction, engagement, and loyalty, as reflected by a high NPS</a:t>
              </a:r>
              <a:r>
                <a:rPr lang="en-US" sz="1400" i="0" u="none" strike="noStrike" cap="none" baseline="30000" dirty="0">
                  <a:solidFill>
                    <a:schemeClr val="bg1"/>
                  </a:solidFill>
                  <a:latin typeface="Century Gothic"/>
                  <a:ea typeface="Century Gothic"/>
                  <a:cs typeface="Century Gothic"/>
                  <a:sym typeface="Century Gothic"/>
                </a:rPr>
                <a:t>®</a:t>
              </a:r>
              <a:r>
                <a:rPr lang="en-US" b="0" i="0" dirty="0">
                  <a:solidFill>
                    <a:schemeClr val="bg1"/>
                  </a:solidFill>
                  <a:effectLst/>
                  <a:latin typeface="Century Gothic" panose="020B0502020202020204" pitchFamily="34" charset="0"/>
                  <a:ea typeface="Lato" panose="020F0502020204030203" pitchFamily="34" charset="0"/>
                  <a:cs typeface="Lato" panose="020F0502020204030203" pitchFamily="34" charset="0"/>
                </a:rPr>
                <a:t>, are more likely to thrive in a highly competitive market and achieve sustainable growth.</a:t>
              </a:r>
            </a:p>
          </p:txBody>
        </p:sp>
        <p:sp>
          <p:nvSpPr>
            <p:cNvPr id="19" name="TextBox 18">
              <a:extLst>
                <a:ext uri="{FF2B5EF4-FFF2-40B4-BE49-F238E27FC236}">
                  <a16:creationId xmlns:a16="http://schemas.microsoft.com/office/drawing/2014/main" id="{8686ABA6-32AF-514D-D987-1C002344371A}"/>
                </a:ext>
              </a:extLst>
            </p:cNvPr>
            <p:cNvSpPr txBox="1"/>
            <p:nvPr/>
          </p:nvSpPr>
          <p:spPr>
            <a:xfrm>
              <a:off x="6436190" y="4823661"/>
              <a:ext cx="3952875" cy="435827"/>
            </a:xfrm>
            <a:prstGeom prst="rect">
              <a:avLst/>
            </a:prstGeom>
            <a:noFill/>
          </p:spPr>
          <p:txBody>
            <a:bodyPr wrap="square">
              <a:spAutoFit/>
            </a:bodyPr>
            <a:lstStyle/>
            <a:p>
              <a:r>
                <a:rPr lang="en-US" sz="2400" dirty="0">
                  <a:solidFill>
                    <a:schemeClr val="bg1"/>
                  </a:solidFill>
                  <a:latin typeface="Century Gothic" panose="020B0502020202020204" pitchFamily="34" charset="0"/>
                  <a:ea typeface="Lato" panose="020F0502020204030203" pitchFamily="34" charset="0"/>
                  <a:cs typeface="Lato" panose="020F0502020204030203" pitchFamily="34" charset="0"/>
                </a:rPr>
                <a:t>NICE TO KNOW:</a:t>
              </a:r>
              <a:endParaRPr lang="en-ZA" sz="2400" dirty="0">
                <a:solidFill>
                  <a:schemeClr val="bg1"/>
                </a:solidFill>
                <a:latin typeface="Century Gothic" panose="020B0502020202020204" pitchFamily="34" charset="0"/>
              </a:endParaRPr>
            </a:p>
          </p:txBody>
        </p:sp>
      </p:grpSp>
      <p:sp>
        <p:nvSpPr>
          <p:cNvPr id="29" name="TextBox 28">
            <a:extLst>
              <a:ext uri="{FF2B5EF4-FFF2-40B4-BE49-F238E27FC236}">
                <a16:creationId xmlns:a16="http://schemas.microsoft.com/office/drawing/2014/main" id="{06476E6F-7CFB-A0FB-C126-EA39C0817616}"/>
              </a:ext>
            </a:extLst>
          </p:cNvPr>
          <p:cNvSpPr txBox="1"/>
          <p:nvPr/>
        </p:nvSpPr>
        <p:spPr>
          <a:xfrm>
            <a:off x="6430606" y="676373"/>
            <a:ext cx="5245456" cy="2867516"/>
          </a:xfrm>
          <a:prstGeom prst="rect">
            <a:avLst/>
          </a:prstGeom>
          <a:noFill/>
        </p:spPr>
        <p:txBody>
          <a:bodyPr wrap="square" rtlCol="0">
            <a:spAutoFit/>
          </a:bodyPr>
          <a:lstStyle/>
          <a:p>
            <a:pPr>
              <a:lnSpc>
                <a:spcPct val="150000"/>
              </a:lnSpc>
            </a:pPr>
            <a:r>
              <a:rPr lang="en-ZA" sz="2400" dirty="0">
                <a:solidFill>
                  <a:schemeClr val="tx1"/>
                </a:solidFill>
                <a:latin typeface="Century Gothic" panose="020B0502020202020204" pitchFamily="34" charset="0"/>
                <a:ea typeface="Lato" panose="020F0502020204030203" pitchFamily="34" charset="0"/>
                <a:cs typeface="Lato" panose="020F0502020204030203" pitchFamily="34" charset="0"/>
              </a:rPr>
              <a:t>FINDINGS:</a:t>
            </a:r>
            <a:br>
              <a:rPr lang="en-ZA" sz="1600" dirty="0">
                <a:solidFill>
                  <a:schemeClr val="tx1"/>
                </a:solidFill>
                <a:latin typeface="Century Gothic" panose="020B0502020202020204" pitchFamily="34" charset="0"/>
                <a:ea typeface="Lato" panose="020F0502020204030203" pitchFamily="34" charset="0"/>
                <a:cs typeface="Lato" panose="020F0502020204030203" pitchFamily="34" charset="0"/>
              </a:rPr>
            </a:br>
            <a:r>
              <a:rPr lang="en-US" dirty="0">
                <a:solidFill>
                  <a:schemeClr val="tx1"/>
                </a:solidFill>
                <a:latin typeface="Century Gothic" panose="020B0502020202020204" pitchFamily="34" charset="0"/>
                <a:ea typeface="Lato" panose="020F0502020204030203" pitchFamily="34" charset="0"/>
                <a:cs typeface="Lato" panose="020F0502020204030203" pitchFamily="34" charset="0"/>
              </a:rPr>
              <a:t>While an NPS</a:t>
            </a:r>
            <a:r>
              <a:rPr lang="en-US" sz="1400" i="0" u="none" strike="noStrike" cap="none" baseline="30000" dirty="0">
                <a:solidFill>
                  <a:schemeClr val="dk1"/>
                </a:solidFill>
                <a:latin typeface="Century Gothic"/>
                <a:ea typeface="Century Gothic"/>
                <a:cs typeface="Century Gothic"/>
                <a:sym typeface="Century Gothic"/>
              </a:rPr>
              <a:t>®</a:t>
            </a:r>
            <a:r>
              <a:rPr lang="en-US" dirty="0">
                <a:solidFill>
                  <a:schemeClr val="tx1"/>
                </a:solidFill>
                <a:latin typeface="Century Gothic" panose="020B0502020202020204" pitchFamily="34" charset="0"/>
                <a:ea typeface="Lato" panose="020F0502020204030203" pitchFamily="34" charset="0"/>
                <a:cs typeface="Lato" panose="020F0502020204030203" pitchFamily="34" charset="0"/>
              </a:rPr>
              <a:t> benchmark of 34.01 indicates some level of customer satisfaction, there is significant room for improvement to enhance customer experience. </a:t>
            </a:r>
          </a:p>
          <a:p>
            <a:pPr>
              <a:lnSpc>
                <a:spcPct val="150000"/>
              </a:lnSpc>
            </a:pPr>
            <a:r>
              <a:rPr lang="en-US" dirty="0">
                <a:solidFill>
                  <a:schemeClr val="tx1"/>
                </a:solidFill>
                <a:latin typeface="Century Gothic" panose="020B0502020202020204" pitchFamily="34" charset="0"/>
                <a:ea typeface="Lato" panose="020F0502020204030203" pitchFamily="34" charset="0"/>
                <a:cs typeface="Lato" panose="020F0502020204030203" pitchFamily="34" charset="0"/>
              </a:rPr>
              <a:t>Telecom companies face challenges in differentiating their services, attracting and retaining customers, and staying ahead of competitors in terms of pricing, network coverage, and service quality.</a:t>
            </a:r>
          </a:p>
        </p:txBody>
      </p:sp>
    </p:spTree>
    <p:extLst>
      <p:ext uri="{BB962C8B-B14F-4D97-AF65-F5344CB8AC3E}">
        <p14:creationId xmlns:p14="http://schemas.microsoft.com/office/powerpoint/2010/main" val="2752433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961258-75D9-FC85-0EF0-EEAF177BB208}"/>
              </a:ext>
            </a:extLst>
          </p:cNvPr>
          <p:cNvSpPr/>
          <p:nvPr/>
        </p:nvSpPr>
        <p:spPr>
          <a:xfrm>
            <a:off x="-1" y="0"/>
            <a:ext cx="8334375"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latin typeface="Century Gothic" panose="020B0502020202020204" pitchFamily="34" charset="0"/>
            </a:endParaRPr>
          </a:p>
        </p:txBody>
      </p:sp>
      <p:grpSp>
        <p:nvGrpSpPr>
          <p:cNvPr id="16" name="Group 15">
            <a:extLst>
              <a:ext uri="{FF2B5EF4-FFF2-40B4-BE49-F238E27FC236}">
                <a16:creationId xmlns:a16="http://schemas.microsoft.com/office/drawing/2014/main" id="{4005C58F-D8A6-8E85-3E84-4D11C7B43F2C}"/>
              </a:ext>
            </a:extLst>
          </p:cNvPr>
          <p:cNvGrpSpPr/>
          <p:nvPr/>
        </p:nvGrpSpPr>
        <p:grpSpPr>
          <a:xfrm>
            <a:off x="-78604" y="466073"/>
            <a:ext cx="8165329" cy="5915677"/>
            <a:chOff x="177554" y="821089"/>
            <a:chExt cx="7954392" cy="5819313"/>
          </a:xfrm>
        </p:grpSpPr>
        <p:graphicFrame>
          <p:nvGraphicFramePr>
            <p:cNvPr id="7" name="Chart 6">
              <a:extLst>
                <a:ext uri="{FF2B5EF4-FFF2-40B4-BE49-F238E27FC236}">
                  <a16:creationId xmlns:a16="http://schemas.microsoft.com/office/drawing/2014/main" id="{3D32A317-916E-855A-15E9-C7D5ADA286BB}"/>
                </a:ext>
              </a:extLst>
            </p:cNvPr>
            <p:cNvGraphicFramePr/>
            <p:nvPr>
              <p:extLst>
                <p:ext uri="{D42A27DB-BD31-4B8C-83A1-F6EECF244321}">
                  <p14:modId xmlns:p14="http://schemas.microsoft.com/office/powerpoint/2010/main" val="2927788156"/>
                </p:ext>
              </p:extLst>
            </p:nvPr>
          </p:nvGraphicFramePr>
          <p:xfrm>
            <a:off x="177554" y="821089"/>
            <a:ext cx="7954392" cy="5819313"/>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oup 14">
              <a:extLst>
                <a:ext uri="{FF2B5EF4-FFF2-40B4-BE49-F238E27FC236}">
                  <a16:creationId xmlns:a16="http://schemas.microsoft.com/office/drawing/2014/main" id="{FB923338-26B2-E798-CAAB-01ABDBB4EBC8}"/>
                </a:ext>
              </a:extLst>
            </p:cNvPr>
            <p:cNvGrpSpPr/>
            <p:nvPr/>
          </p:nvGrpSpPr>
          <p:grpSpPr>
            <a:xfrm>
              <a:off x="532968" y="1977261"/>
              <a:ext cx="1886990" cy="4075039"/>
              <a:chOff x="666318" y="1977261"/>
              <a:chExt cx="1886990" cy="4075039"/>
            </a:xfrm>
          </p:grpSpPr>
          <p:sp>
            <p:nvSpPr>
              <p:cNvPr id="5" name="TextBox 4">
                <a:extLst>
                  <a:ext uri="{FF2B5EF4-FFF2-40B4-BE49-F238E27FC236}">
                    <a16:creationId xmlns:a16="http://schemas.microsoft.com/office/drawing/2014/main" id="{CCB202EE-CD04-BDA0-DE58-C63141567C16}"/>
                  </a:ext>
                </a:extLst>
              </p:cNvPr>
              <p:cNvSpPr txBox="1"/>
              <p:nvPr/>
            </p:nvSpPr>
            <p:spPr>
              <a:xfrm>
                <a:off x="724508" y="1977261"/>
                <a:ext cx="1828800" cy="261610"/>
              </a:xfrm>
              <a:prstGeom prst="rect">
                <a:avLst/>
              </a:prstGeom>
              <a:noFill/>
            </p:spPr>
            <p:txBody>
              <a:bodyPr wrap="square" rtlCol="0">
                <a:spAutoFit/>
              </a:bodyPr>
              <a:lstStyle/>
              <a:p>
                <a:r>
                  <a:rPr lang="en-ZA" sz="1100" i="1" dirty="0">
                    <a:solidFill>
                      <a:schemeClr val="bg1"/>
                    </a:solidFill>
                    <a:latin typeface="Century Gothic" panose="020B0502020202020204" pitchFamily="34" charset="0"/>
                    <a:ea typeface="Lato" panose="020F0502020204030203" pitchFamily="34" charset="0"/>
                    <a:cs typeface="Lato" panose="020F0502020204030203" pitchFamily="34" charset="0"/>
                  </a:rPr>
                  <a:t>NPS</a:t>
                </a:r>
                <a:r>
                  <a:rPr lang="en-US" sz="1100" i="0" u="none" strike="noStrike" cap="none" baseline="30000" dirty="0">
                    <a:solidFill>
                      <a:schemeClr val="bg1"/>
                    </a:solidFill>
                    <a:latin typeface="Century Gothic"/>
                    <a:ea typeface="Century Gothic"/>
                    <a:cs typeface="Century Gothic"/>
                    <a:sym typeface="Century Gothic"/>
                  </a:rPr>
                  <a:t>®</a:t>
                </a:r>
                <a:r>
                  <a:rPr lang="en-ZA" sz="1100" i="1" dirty="0">
                    <a:solidFill>
                      <a:schemeClr val="bg1"/>
                    </a:solidFill>
                    <a:latin typeface="Century Gothic" panose="020B0502020202020204" pitchFamily="34" charset="0"/>
                    <a:ea typeface="Lato" panose="020F0502020204030203" pitchFamily="34" charset="0"/>
                    <a:cs typeface="Lato" panose="020F0502020204030203" pitchFamily="34" charset="0"/>
                  </a:rPr>
                  <a:t> = 32.91  </a:t>
                </a:r>
              </a:p>
            </p:txBody>
          </p:sp>
          <p:sp>
            <p:nvSpPr>
              <p:cNvPr id="6" name="TextBox 5">
                <a:extLst>
                  <a:ext uri="{FF2B5EF4-FFF2-40B4-BE49-F238E27FC236}">
                    <a16:creationId xmlns:a16="http://schemas.microsoft.com/office/drawing/2014/main" id="{C48588FF-487E-7B73-5958-371188121363}"/>
                  </a:ext>
                </a:extLst>
              </p:cNvPr>
              <p:cNvSpPr txBox="1"/>
              <p:nvPr/>
            </p:nvSpPr>
            <p:spPr>
              <a:xfrm>
                <a:off x="724508" y="2783329"/>
                <a:ext cx="1828800" cy="261610"/>
              </a:xfrm>
              <a:prstGeom prst="rect">
                <a:avLst/>
              </a:prstGeom>
              <a:noFill/>
            </p:spPr>
            <p:txBody>
              <a:bodyPr wrap="square" rtlCol="0">
                <a:spAutoFit/>
              </a:bodyPr>
              <a:lstStyle/>
              <a:p>
                <a:r>
                  <a:rPr lang="en-ZA" sz="1100" i="1" dirty="0">
                    <a:solidFill>
                      <a:schemeClr val="bg1"/>
                    </a:solidFill>
                    <a:latin typeface="Century Gothic" panose="020B0502020202020204" pitchFamily="34" charset="0"/>
                    <a:ea typeface="Lato" panose="020F0502020204030203" pitchFamily="34" charset="0"/>
                    <a:cs typeface="Lato" panose="020F0502020204030203" pitchFamily="34" charset="0"/>
                  </a:rPr>
                  <a:t>NPS</a:t>
                </a:r>
                <a:r>
                  <a:rPr lang="en-US" sz="1100" i="0" u="none" strike="noStrike" cap="none" baseline="30000" dirty="0">
                    <a:solidFill>
                      <a:schemeClr val="bg1"/>
                    </a:solidFill>
                    <a:latin typeface="Century Gothic"/>
                    <a:ea typeface="Century Gothic"/>
                    <a:cs typeface="Century Gothic"/>
                    <a:sym typeface="Century Gothic"/>
                  </a:rPr>
                  <a:t>®</a:t>
                </a:r>
                <a:r>
                  <a:rPr lang="en-ZA" sz="1100" i="1" dirty="0">
                    <a:solidFill>
                      <a:schemeClr val="bg1"/>
                    </a:solidFill>
                    <a:latin typeface="Century Gothic" panose="020B0502020202020204" pitchFamily="34" charset="0"/>
                    <a:ea typeface="Lato" panose="020F0502020204030203" pitchFamily="34" charset="0"/>
                    <a:cs typeface="Lato" panose="020F0502020204030203" pitchFamily="34" charset="0"/>
                  </a:rPr>
                  <a:t> = 73.44  </a:t>
                </a:r>
              </a:p>
            </p:txBody>
          </p:sp>
          <p:sp>
            <p:nvSpPr>
              <p:cNvPr id="8" name="TextBox 7">
                <a:extLst>
                  <a:ext uri="{FF2B5EF4-FFF2-40B4-BE49-F238E27FC236}">
                    <a16:creationId xmlns:a16="http://schemas.microsoft.com/office/drawing/2014/main" id="{5025FC86-0243-F839-962B-2C27073809DA}"/>
                  </a:ext>
                </a:extLst>
              </p:cNvPr>
              <p:cNvSpPr txBox="1"/>
              <p:nvPr/>
            </p:nvSpPr>
            <p:spPr>
              <a:xfrm>
                <a:off x="724508" y="3484525"/>
                <a:ext cx="1828800" cy="261610"/>
              </a:xfrm>
              <a:prstGeom prst="rect">
                <a:avLst/>
              </a:prstGeom>
              <a:noFill/>
            </p:spPr>
            <p:txBody>
              <a:bodyPr wrap="square" rtlCol="0">
                <a:spAutoFit/>
              </a:bodyPr>
              <a:lstStyle/>
              <a:p>
                <a:r>
                  <a:rPr lang="en-ZA" sz="1100" i="1" dirty="0">
                    <a:solidFill>
                      <a:schemeClr val="bg1"/>
                    </a:solidFill>
                    <a:latin typeface="Century Gothic" panose="020B0502020202020204" pitchFamily="34" charset="0"/>
                    <a:ea typeface="Lato" panose="020F0502020204030203" pitchFamily="34" charset="0"/>
                    <a:cs typeface="Lato" panose="020F0502020204030203" pitchFamily="34" charset="0"/>
                  </a:rPr>
                  <a:t>NPS</a:t>
                </a:r>
                <a:r>
                  <a:rPr lang="en-US" sz="1100" i="0" u="none" strike="noStrike" cap="none" baseline="30000" dirty="0">
                    <a:solidFill>
                      <a:schemeClr val="bg1"/>
                    </a:solidFill>
                    <a:latin typeface="Century Gothic"/>
                    <a:ea typeface="Century Gothic"/>
                    <a:cs typeface="Century Gothic"/>
                    <a:sym typeface="Century Gothic"/>
                  </a:rPr>
                  <a:t>®</a:t>
                </a:r>
                <a:r>
                  <a:rPr lang="en-ZA" sz="1100" i="1" dirty="0">
                    <a:solidFill>
                      <a:schemeClr val="bg1"/>
                    </a:solidFill>
                    <a:latin typeface="Century Gothic" panose="020B0502020202020204" pitchFamily="34" charset="0"/>
                    <a:ea typeface="Lato" panose="020F0502020204030203" pitchFamily="34" charset="0"/>
                    <a:cs typeface="Lato" panose="020F0502020204030203" pitchFamily="34" charset="0"/>
                  </a:rPr>
                  <a:t> = 45.56  </a:t>
                </a:r>
              </a:p>
            </p:txBody>
          </p:sp>
          <p:sp>
            <p:nvSpPr>
              <p:cNvPr id="9" name="TextBox 8">
                <a:extLst>
                  <a:ext uri="{FF2B5EF4-FFF2-40B4-BE49-F238E27FC236}">
                    <a16:creationId xmlns:a16="http://schemas.microsoft.com/office/drawing/2014/main" id="{753A9328-66EE-6093-9CFD-2B46B9F9FC7D}"/>
                  </a:ext>
                </a:extLst>
              </p:cNvPr>
              <p:cNvSpPr txBox="1"/>
              <p:nvPr/>
            </p:nvSpPr>
            <p:spPr>
              <a:xfrm>
                <a:off x="724508" y="4238156"/>
                <a:ext cx="1828800" cy="261610"/>
              </a:xfrm>
              <a:prstGeom prst="rect">
                <a:avLst/>
              </a:prstGeom>
              <a:noFill/>
            </p:spPr>
            <p:txBody>
              <a:bodyPr wrap="square" rtlCol="0">
                <a:spAutoFit/>
              </a:bodyPr>
              <a:lstStyle/>
              <a:p>
                <a:r>
                  <a:rPr lang="en-ZA" sz="1100" i="1" dirty="0">
                    <a:solidFill>
                      <a:schemeClr val="bg1"/>
                    </a:solidFill>
                    <a:latin typeface="Century Gothic" panose="020B0502020202020204" pitchFamily="34" charset="0"/>
                    <a:ea typeface="Lato" panose="020F0502020204030203" pitchFamily="34" charset="0"/>
                    <a:cs typeface="Lato" panose="020F0502020204030203" pitchFamily="34" charset="0"/>
                  </a:rPr>
                  <a:t>NPS</a:t>
                </a:r>
                <a:r>
                  <a:rPr lang="en-US" sz="1100" i="0" u="none" strike="noStrike" cap="none" baseline="30000" dirty="0">
                    <a:solidFill>
                      <a:schemeClr val="bg1"/>
                    </a:solidFill>
                    <a:latin typeface="Century Gothic"/>
                    <a:ea typeface="Century Gothic"/>
                    <a:cs typeface="Century Gothic"/>
                    <a:sym typeface="Century Gothic"/>
                  </a:rPr>
                  <a:t>®</a:t>
                </a:r>
                <a:r>
                  <a:rPr lang="en-ZA" sz="1100" i="1" dirty="0">
                    <a:solidFill>
                      <a:schemeClr val="bg1"/>
                    </a:solidFill>
                    <a:latin typeface="Century Gothic" panose="020B0502020202020204" pitchFamily="34" charset="0"/>
                    <a:ea typeface="Lato" panose="020F0502020204030203" pitchFamily="34" charset="0"/>
                    <a:cs typeface="Lato" panose="020F0502020204030203" pitchFamily="34" charset="0"/>
                  </a:rPr>
                  <a:t> = 63.32  </a:t>
                </a:r>
              </a:p>
            </p:txBody>
          </p:sp>
          <p:sp>
            <p:nvSpPr>
              <p:cNvPr id="10" name="TextBox 9">
                <a:extLst>
                  <a:ext uri="{FF2B5EF4-FFF2-40B4-BE49-F238E27FC236}">
                    <a16:creationId xmlns:a16="http://schemas.microsoft.com/office/drawing/2014/main" id="{E2EABAA1-5FD3-2CCD-1144-45F8F21D5647}"/>
                  </a:ext>
                </a:extLst>
              </p:cNvPr>
              <p:cNvSpPr txBox="1"/>
              <p:nvPr/>
            </p:nvSpPr>
            <p:spPr>
              <a:xfrm>
                <a:off x="724508" y="5015552"/>
                <a:ext cx="1828800" cy="261610"/>
              </a:xfrm>
              <a:prstGeom prst="rect">
                <a:avLst/>
              </a:prstGeom>
              <a:noFill/>
            </p:spPr>
            <p:txBody>
              <a:bodyPr wrap="square" rtlCol="0">
                <a:spAutoFit/>
              </a:bodyPr>
              <a:lstStyle/>
              <a:p>
                <a:r>
                  <a:rPr lang="en-ZA" sz="1100" i="1" dirty="0">
                    <a:solidFill>
                      <a:schemeClr val="bg1"/>
                    </a:solidFill>
                    <a:latin typeface="Century Gothic" panose="020B0502020202020204" pitchFamily="34" charset="0"/>
                    <a:ea typeface="Lato" panose="020F0502020204030203" pitchFamily="34" charset="0"/>
                    <a:cs typeface="Lato" panose="020F0502020204030203" pitchFamily="34" charset="0"/>
                  </a:rPr>
                  <a:t>NPS</a:t>
                </a:r>
                <a:r>
                  <a:rPr lang="en-US" sz="1100" i="0" u="none" strike="noStrike" cap="none" baseline="30000" dirty="0">
                    <a:solidFill>
                      <a:schemeClr val="bg1"/>
                    </a:solidFill>
                    <a:latin typeface="Century Gothic"/>
                    <a:ea typeface="Century Gothic"/>
                    <a:cs typeface="Century Gothic"/>
                    <a:sym typeface="Century Gothic"/>
                  </a:rPr>
                  <a:t>®</a:t>
                </a:r>
                <a:r>
                  <a:rPr lang="en-ZA" sz="1100" i="1" dirty="0">
                    <a:solidFill>
                      <a:schemeClr val="bg1"/>
                    </a:solidFill>
                    <a:latin typeface="Century Gothic" panose="020B0502020202020204" pitchFamily="34" charset="0"/>
                    <a:ea typeface="Lato" panose="020F0502020204030203" pitchFamily="34" charset="0"/>
                    <a:cs typeface="Lato" panose="020F0502020204030203" pitchFamily="34" charset="0"/>
                  </a:rPr>
                  <a:t> = 13.43  </a:t>
                </a:r>
              </a:p>
            </p:txBody>
          </p:sp>
          <p:sp>
            <p:nvSpPr>
              <p:cNvPr id="11" name="TextBox 10">
                <a:extLst>
                  <a:ext uri="{FF2B5EF4-FFF2-40B4-BE49-F238E27FC236}">
                    <a16:creationId xmlns:a16="http://schemas.microsoft.com/office/drawing/2014/main" id="{041A86B9-1B76-DAC9-F188-40ADB7AC8074}"/>
                  </a:ext>
                </a:extLst>
              </p:cNvPr>
              <p:cNvSpPr txBox="1"/>
              <p:nvPr/>
            </p:nvSpPr>
            <p:spPr>
              <a:xfrm>
                <a:off x="666318" y="5790690"/>
                <a:ext cx="1828800" cy="261610"/>
              </a:xfrm>
              <a:prstGeom prst="rect">
                <a:avLst/>
              </a:prstGeom>
              <a:noFill/>
            </p:spPr>
            <p:txBody>
              <a:bodyPr wrap="square" rtlCol="0">
                <a:spAutoFit/>
              </a:bodyPr>
              <a:lstStyle/>
              <a:p>
                <a:r>
                  <a:rPr lang="en-ZA" sz="1100" i="1" dirty="0">
                    <a:solidFill>
                      <a:schemeClr val="bg1"/>
                    </a:solidFill>
                    <a:latin typeface="Century Gothic" panose="020B0502020202020204" pitchFamily="34" charset="0"/>
                    <a:ea typeface="Lato" panose="020F0502020204030203" pitchFamily="34" charset="0"/>
                    <a:cs typeface="Lato" panose="020F0502020204030203" pitchFamily="34" charset="0"/>
                  </a:rPr>
                  <a:t>NPS</a:t>
                </a:r>
                <a:r>
                  <a:rPr lang="en-US" sz="1100" i="0" u="none" strike="noStrike" cap="none" baseline="30000" dirty="0">
                    <a:solidFill>
                      <a:schemeClr val="bg1"/>
                    </a:solidFill>
                    <a:latin typeface="Century Gothic"/>
                    <a:ea typeface="Century Gothic"/>
                    <a:cs typeface="Century Gothic"/>
                    <a:sym typeface="Century Gothic"/>
                  </a:rPr>
                  <a:t>®</a:t>
                </a:r>
                <a:r>
                  <a:rPr lang="en-ZA" sz="1100" i="1" dirty="0">
                    <a:solidFill>
                      <a:schemeClr val="bg1"/>
                    </a:solidFill>
                    <a:latin typeface="Century Gothic" panose="020B0502020202020204" pitchFamily="34" charset="0"/>
                    <a:ea typeface="Lato" panose="020F0502020204030203" pitchFamily="34" charset="0"/>
                    <a:cs typeface="Lato" panose="020F0502020204030203" pitchFamily="34" charset="0"/>
                  </a:rPr>
                  <a:t> = - 14.52  </a:t>
                </a:r>
              </a:p>
            </p:txBody>
          </p:sp>
        </p:grpSp>
      </p:grpSp>
      <p:sp>
        <p:nvSpPr>
          <p:cNvPr id="12" name="TextBox 11">
            <a:extLst>
              <a:ext uri="{FF2B5EF4-FFF2-40B4-BE49-F238E27FC236}">
                <a16:creationId xmlns:a16="http://schemas.microsoft.com/office/drawing/2014/main" id="{CC9D0EA0-282A-505B-4657-254FAB881443}"/>
              </a:ext>
            </a:extLst>
          </p:cNvPr>
          <p:cNvSpPr txBox="1"/>
          <p:nvPr/>
        </p:nvSpPr>
        <p:spPr>
          <a:xfrm>
            <a:off x="8580539" y="430751"/>
            <a:ext cx="3095524" cy="5704190"/>
          </a:xfrm>
          <a:prstGeom prst="rect">
            <a:avLst/>
          </a:prstGeom>
          <a:noFill/>
        </p:spPr>
        <p:txBody>
          <a:bodyPr wrap="square" rtlCol="0">
            <a:spAutoFit/>
          </a:bodyPr>
          <a:lstStyle/>
          <a:p>
            <a:pPr>
              <a:lnSpc>
                <a:spcPts val="2200"/>
              </a:lnSpc>
            </a:pPr>
            <a:r>
              <a:rPr lang="en-ZA" sz="1800" b="1" dirty="0">
                <a:solidFill>
                  <a:schemeClr val="tx1"/>
                </a:solidFill>
                <a:latin typeface="Century Gothic" panose="020B0502020202020204" pitchFamily="34" charset="0"/>
                <a:ea typeface="Lato" panose="020F0502020204030203" pitchFamily="34" charset="0"/>
                <a:cs typeface="Lato" panose="020F0502020204030203" pitchFamily="34" charset="0"/>
              </a:rPr>
              <a:t>Onboarding: </a:t>
            </a:r>
            <a:r>
              <a:rPr lang="en-ZA" dirty="0">
                <a:solidFill>
                  <a:schemeClr val="tx1"/>
                </a:solidFill>
                <a:latin typeface="Century Gothic" panose="020B0502020202020204" pitchFamily="34" charset="0"/>
                <a:ea typeface="Lato" panose="020F0502020204030203" pitchFamily="34" charset="0"/>
                <a:cs typeface="Lato" panose="020F0502020204030203" pitchFamily="34" charset="0"/>
              </a:rPr>
              <a:t>Most customers are promoters as the company </a:t>
            </a:r>
            <a:r>
              <a:rPr lang="en-US" dirty="0">
                <a:solidFill>
                  <a:schemeClr val="tx1"/>
                </a:solidFill>
                <a:latin typeface="Century Gothic" panose="020B0502020202020204" pitchFamily="34" charset="0"/>
                <a:ea typeface="Lato" panose="020F0502020204030203" pitchFamily="34" charset="0"/>
                <a:cs typeface="Lato" panose="020F0502020204030203" pitchFamily="34" charset="0"/>
              </a:rPr>
              <a:t>ensures a smooth transition from the initial purchase to a satisfied and engaged customer. </a:t>
            </a:r>
            <a:endParaRPr lang="en-ZA" dirty="0">
              <a:solidFill>
                <a:schemeClr val="tx1"/>
              </a:solidFill>
              <a:latin typeface="Century Gothic" panose="020B0502020202020204" pitchFamily="34" charset="0"/>
              <a:ea typeface="Lato" panose="020F0502020204030203" pitchFamily="34" charset="0"/>
              <a:cs typeface="Lato" panose="020F0502020204030203" pitchFamily="34" charset="0"/>
            </a:endParaRPr>
          </a:p>
          <a:p>
            <a:pPr>
              <a:lnSpc>
                <a:spcPts val="2200"/>
              </a:lnSpc>
            </a:pPr>
            <a:endParaRPr lang="en-ZA" sz="1800" dirty="0">
              <a:solidFill>
                <a:schemeClr val="tx1"/>
              </a:solidFill>
              <a:latin typeface="Century Gothic" panose="020B0502020202020204" pitchFamily="34" charset="0"/>
              <a:ea typeface="Lato" panose="020F0502020204030203" pitchFamily="34" charset="0"/>
              <a:cs typeface="Lato" panose="020F0502020204030203" pitchFamily="34" charset="0"/>
            </a:endParaRPr>
          </a:p>
          <a:p>
            <a:pPr>
              <a:lnSpc>
                <a:spcPts val="2200"/>
              </a:lnSpc>
            </a:pPr>
            <a:r>
              <a:rPr lang="en-ZA" sz="1800" b="1" dirty="0">
                <a:solidFill>
                  <a:schemeClr val="tx1"/>
                </a:solidFill>
                <a:latin typeface="Century Gothic" panose="020B0502020202020204" pitchFamily="34" charset="0"/>
                <a:ea typeface="Lato" panose="020F0502020204030203" pitchFamily="34" charset="0"/>
                <a:cs typeface="Lato" panose="020F0502020204030203" pitchFamily="34" charset="0"/>
              </a:rPr>
              <a:t>Contact Centre: </a:t>
            </a:r>
            <a:r>
              <a:rPr lang="en-ZA" dirty="0">
                <a:solidFill>
                  <a:schemeClr val="tx1"/>
                </a:solidFill>
                <a:latin typeface="Century Gothic" panose="020B0502020202020204" pitchFamily="34" charset="0"/>
                <a:ea typeface="Lato" panose="020F0502020204030203" pitchFamily="34" charset="0"/>
                <a:cs typeface="Lato" panose="020F0502020204030203" pitchFamily="34" charset="0"/>
              </a:rPr>
              <a:t>High level of promoters as </a:t>
            </a:r>
            <a:r>
              <a:rPr lang="en-US" dirty="0">
                <a:solidFill>
                  <a:schemeClr val="tx1"/>
                </a:solidFill>
                <a:latin typeface="Century Gothic" panose="020B0502020202020204" pitchFamily="34" charset="0"/>
                <a:ea typeface="Lato" panose="020F0502020204030203" pitchFamily="34" charset="0"/>
                <a:cs typeface="Lato" panose="020F0502020204030203" pitchFamily="34" charset="0"/>
              </a:rPr>
              <a:t>customers are generally less inclined to provide low ratings when evaluating a person rather than an impersonal process. </a:t>
            </a:r>
          </a:p>
          <a:p>
            <a:pPr>
              <a:lnSpc>
                <a:spcPts val="2200"/>
              </a:lnSpc>
            </a:pPr>
            <a:endParaRPr lang="en-ZA" dirty="0">
              <a:solidFill>
                <a:schemeClr val="tx1"/>
              </a:solidFill>
              <a:latin typeface="Century Gothic" panose="020B0502020202020204" pitchFamily="34" charset="0"/>
              <a:ea typeface="Lato" panose="020F0502020204030203" pitchFamily="34" charset="0"/>
              <a:cs typeface="Lato" panose="020F0502020204030203" pitchFamily="34" charset="0"/>
            </a:endParaRPr>
          </a:p>
          <a:p>
            <a:pPr>
              <a:lnSpc>
                <a:spcPts val="2200"/>
              </a:lnSpc>
            </a:pPr>
            <a:r>
              <a:rPr lang="en-ZA" sz="1800" b="1" dirty="0">
                <a:solidFill>
                  <a:schemeClr val="tx1"/>
                </a:solidFill>
                <a:latin typeface="Century Gothic" panose="020B0502020202020204" pitchFamily="34" charset="0"/>
                <a:ea typeface="Lato" panose="020F0502020204030203" pitchFamily="34" charset="0"/>
                <a:cs typeface="Lato" panose="020F0502020204030203" pitchFamily="34" charset="0"/>
              </a:rPr>
              <a:t>Cancellations: </a:t>
            </a:r>
            <a:r>
              <a:rPr lang="en-ZA" dirty="0">
                <a:solidFill>
                  <a:schemeClr val="tx1"/>
                </a:solidFill>
                <a:latin typeface="Century Gothic" panose="020B0502020202020204" pitchFamily="34" charset="0"/>
                <a:ea typeface="Lato" panose="020F0502020204030203" pitchFamily="34" charset="0"/>
                <a:cs typeface="Lato" panose="020F0502020204030203" pitchFamily="34" charset="0"/>
              </a:rPr>
              <a:t>Majority detractors due to </a:t>
            </a:r>
            <a:r>
              <a:rPr lang="en-US" dirty="0">
                <a:solidFill>
                  <a:schemeClr val="tx1"/>
                </a:solidFill>
                <a:latin typeface="Century Gothic" panose="020B0502020202020204" pitchFamily="34" charset="0"/>
                <a:ea typeface="Lato" panose="020F0502020204030203" pitchFamily="34" charset="0"/>
                <a:cs typeface="Lato" panose="020F0502020204030203" pitchFamily="34" charset="0"/>
              </a:rPr>
              <a:t>aggressive </a:t>
            </a:r>
            <a:br>
              <a:rPr lang="en-US" dirty="0">
                <a:solidFill>
                  <a:schemeClr val="tx1"/>
                </a:solidFill>
                <a:latin typeface="Century Gothic" panose="020B0502020202020204" pitchFamily="34" charset="0"/>
                <a:ea typeface="Lato" panose="020F0502020204030203" pitchFamily="34" charset="0"/>
                <a:cs typeface="Lato" panose="020F0502020204030203" pitchFamily="34" charset="0"/>
              </a:rPr>
            </a:br>
            <a:r>
              <a:rPr lang="en-US" dirty="0">
                <a:solidFill>
                  <a:schemeClr val="tx1"/>
                </a:solidFill>
                <a:latin typeface="Century Gothic" panose="020B0502020202020204" pitchFamily="34" charset="0"/>
                <a:ea typeface="Lato" panose="020F0502020204030203" pitchFamily="34" charset="0"/>
                <a:cs typeface="Lato" panose="020F0502020204030203" pitchFamily="34" charset="0"/>
              </a:rPr>
              <a:t>retention tactics during the cancellations process. This journey touchpoint should be interpreted with caution due </a:t>
            </a:r>
            <a:br>
              <a:rPr lang="en-US" dirty="0">
                <a:solidFill>
                  <a:schemeClr val="tx1"/>
                </a:solidFill>
                <a:latin typeface="Century Gothic" panose="020B0502020202020204" pitchFamily="34" charset="0"/>
                <a:ea typeface="Lato" panose="020F0502020204030203" pitchFamily="34" charset="0"/>
                <a:cs typeface="Lato" panose="020F0502020204030203" pitchFamily="34" charset="0"/>
              </a:rPr>
            </a:br>
            <a:r>
              <a:rPr lang="en-US" dirty="0">
                <a:solidFill>
                  <a:schemeClr val="tx1"/>
                </a:solidFill>
                <a:latin typeface="Century Gothic" panose="020B0502020202020204" pitchFamily="34" charset="0"/>
                <a:ea typeface="Lato" panose="020F0502020204030203" pitchFamily="34" charset="0"/>
                <a:cs typeface="Lato" panose="020F0502020204030203" pitchFamily="34" charset="0"/>
              </a:rPr>
              <a:t>to its potential for bias. </a:t>
            </a:r>
            <a:endParaRPr lang="en-GB"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7" name="Title 1">
            <a:extLst>
              <a:ext uri="{FF2B5EF4-FFF2-40B4-BE49-F238E27FC236}">
                <a16:creationId xmlns:a16="http://schemas.microsoft.com/office/drawing/2014/main" id="{0C445ECD-D295-A153-326C-F8E93B11D1B7}"/>
              </a:ext>
            </a:extLst>
          </p:cNvPr>
          <p:cNvSpPr txBox="1">
            <a:spLocks/>
          </p:cNvSpPr>
          <p:nvPr/>
        </p:nvSpPr>
        <p:spPr>
          <a:xfrm>
            <a:off x="515938" y="273434"/>
            <a:ext cx="5580062" cy="560359"/>
          </a:xfrm>
          <a:prstGeom prst="rect">
            <a:avLst/>
          </a:prstGeom>
          <a:noFill/>
          <a:ln>
            <a:noFill/>
          </a:ln>
        </p:spPr>
        <p:txBody>
          <a:bodyPr spcFirstLastPara="1" vert="horz" wrap="square" lIns="0" tIns="0" rIns="0" bIns="0" rtlCol="0" anchor="t" anchorCtr="0">
            <a:noAutofit/>
          </a:bodyPr>
          <a:lstStyle>
            <a:lvl1pPr lvl="0" algn="r" defTabSz="914400" rtl="0" eaLnBrk="1" latinLnBrk="0" hangingPunct="1">
              <a:lnSpc>
                <a:spcPct val="90000"/>
              </a:lnSpc>
              <a:spcBef>
                <a:spcPts val="0"/>
              </a:spcBef>
              <a:spcAft>
                <a:spcPts val="0"/>
              </a:spcAft>
              <a:buClr>
                <a:schemeClr val="dk1"/>
              </a:buClr>
              <a:buSzPts val="1100"/>
              <a:buFont typeface="Century Gothic"/>
              <a:buNone/>
              <a:defRPr sz="1100" b="1" kern="1200">
                <a:solidFill>
                  <a:schemeClr val="dk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l">
              <a:lnSpc>
                <a:spcPct val="150000"/>
              </a:lnSpc>
            </a:pPr>
            <a:r>
              <a:rPr lang="en-ZA" sz="3600" b="0" dirty="0">
                <a:solidFill>
                  <a:schemeClr val="bg1"/>
                </a:solidFill>
                <a:latin typeface="Century Gothic" panose="020B0502020202020204" pitchFamily="34" charset="0"/>
                <a:ea typeface="Lato" panose="020F0502020204030203" pitchFamily="34" charset="0"/>
                <a:cs typeface="Lato" panose="020F0502020204030203" pitchFamily="34" charset="0"/>
              </a:rPr>
              <a:t>NPS</a:t>
            </a:r>
            <a:r>
              <a:rPr lang="en-US" sz="3600" i="0" u="none" strike="noStrike" cap="none" baseline="30000" dirty="0">
                <a:solidFill>
                  <a:schemeClr val="bg1"/>
                </a:solidFill>
                <a:latin typeface="Century Gothic"/>
                <a:ea typeface="Century Gothic"/>
                <a:cs typeface="Century Gothic"/>
                <a:sym typeface="Century Gothic"/>
              </a:rPr>
              <a:t>®</a:t>
            </a:r>
            <a:r>
              <a:rPr lang="en-ZA" sz="3600" b="0" dirty="0">
                <a:solidFill>
                  <a:schemeClr val="bg1"/>
                </a:solidFill>
                <a:latin typeface="Century Gothic" panose="020B0502020202020204" pitchFamily="34" charset="0"/>
                <a:ea typeface="Lato" panose="020F0502020204030203" pitchFamily="34" charset="0"/>
                <a:cs typeface="Lato" panose="020F0502020204030203" pitchFamily="34" charset="0"/>
              </a:rPr>
              <a:t> By Touchpoint</a:t>
            </a:r>
            <a:endParaRPr lang="en-ZA" sz="3600" b="0" dirty="0">
              <a:solidFill>
                <a:schemeClr val="accent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717985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A3A3C"/>
        </a:solidFill>
        <a:effectLst/>
      </p:bgPr>
    </p:bg>
    <p:spTree>
      <p:nvGrpSpPr>
        <p:cNvPr id="1" name="Shape 423"/>
        <p:cNvGrpSpPr/>
        <p:nvPr/>
      </p:nvGrpSpPr>
      <p:grpSpPr>
        <a:xfrm>
          <a:off x="0" y="0"/>
          <a:ext cx="0" cy="0"/>
          <a:chOff x="0" y="0"/>
          <a:chExt cx="0" cy="0"/>
        </a:xfrm>
      </p:grpSpPr>
      <p:pic>
        <p:nvPicPr>
          <p:cNvPr id="425" name="Google Shape;425;p19" descr="A person wearing a headset&#10;&#10;Description automatically generated"/>
          <p:cNvPicPr preferRelativeResize="0"/>
          <p:nvPr/>
        </p:nvPicPr>
        <p:blipFill rotWithShape="1">
          <a:blip r:embed="rId3">
            <a:alphaModFix/>
          </a:blip>
          <a:srcRect/>
          <a:stretch/>
        </p:blipFill>
        <p:spPr>
          <a:xfrm>
            <a:off x="7735917" y="608873"/>
            <a:ext cx="4344323" cy="5598888"/>
          </a:xfrm>
          <a:prstGeom prst="rect">
            <a:avLst/>
          </a:prstGeom>
          <a:noFill/>
          <a:ln>
            <a:noFill/>
          </a:ln>
        </p:spPr>
      </p:pic>
      <p:pic>
        <p:nvPicPr>
          <p:cNvPr id="427" name="Google Shape;427;p19" descr="A white and green logo&#10;&#10;Description automatically generated"/>
          <p:cNvPicPr preferRelativeResize="0"/>
          <p:nvPr/>
        </p:nvPicPr>
        <p:blipFill rotWithShape="1">
          <a:blip r:embed="rId4">
            <a:alphaModFix/>
          </a:blip>
          <a:srcRect/>
          <a:stretch/>
        </p:blipFill>
        <p:spPr>
          <a:xfrm>
            <a:off x="1599331" y="3608388"/>
            <a:ext cx="3376726" cy="1155543"/>
          </a:xfrm>
          <a:prstGeom prst="rect">
            <a:avLst/>
          </a:prstGeom>
          <a:noFill/>
          <a:ln>
            <a:noFill/>
          </a:ln>
        </p:spPr>
      </p:pic>
      <p:sp>
        <p:nvSpPr>
          <p:cNvPr id="428" name="Google Shape;428;p19"/>
          <p:cNvSpPr/>
          <p:nvPr/>
        </p:nvSpPr>
        <p:spPr>
          <a:xfrm>
            <a:off x="300038" y="4607555"/>
            <a:ext cx="5975312" cy="115554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ZA" sz="1200" b="0" i="0" u="none" strike="noStrike" cap="none" dirty="0">
                <a:solidFill>
                  <a:schemeClr val="lt1"/>
                </a:solidFill>
                <a:latin typeface="Montserrat"/>
                <a:ea typeface="Montserrat"/>
                <a:cs typeface="Montserrat"/>
                <a:sym typeface="Montserrat"/>
              </a:rPr>
              <a:t>Presented By: Sarah Lubbe | marketing@smokeci.com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ZA" sz="1200" b="0" i="0" u="none" strike="noStrike" cap="none" dirty="0">
                <a:solidFill>
                  <a:schemeClr val="lt1"/>
                </a:solidFill>
                <a:latin typeface="Montserrat"/>
                <a:ea typeface="Montserrat"/>
                <a:cs typeface="Montserrat"/>
                <a:sym typeface="Montserrat"/>
              </a:rPr>
              <a:t>Ash House, </a:t>
            </a:r>
            <a:r>
              <a:rPr lang="en-ZA" sz="1200" b="0" i="0" u="none" strike="noStrike" cap="none" dirty="0" err="1">
                <a:solidFill>
                  <a:schemeClr val="lt1"/>
                </a:solidFill>
                <a:latin typeface="Montserrat"/>
                <a:ea typeface="Montserrat"/>
                <a:cs typeface="Montserrat"/>
                <a:sym typeface="Montserrat"/>
              </a:rPr>
              <a:t>Olivedale</a:t>
            </a:r>
            <a:r>
              <a:rPr lang="en-ZA" sz="1200" b="0" i="0" u="none" strike="noStrike" cap="none" dirty="0">
                <a:solidFill>
                  <a:schemeClr val="lt1"/>
                </a:solidFill>
                <a:latin typeface="Montserrat"/>
                <a:ea typeface="Montserrat"/>
                <a:cs typeface="Montserrat"/>
                <a:sym typeface="Montserrat"/>
              </a:rPr>
              <a:t> Office Park, 10 Lima Street, Randburg, </a:t>
            </a:r>
            <a:br>
              <a:rPr lang="en-ZA" sz="1200" b="0" i="0" u="none" strike="noStrike" cap="none" dirty="0">
                <a:solidFill>
                  <a:schemeClr val="lt1"/>
                </a:solidFill>
                <a:latin typeface="Montserrat"/>
                <a:ea typeface="Montserrat"/>
                <a:cs typeface="Montserrat"/>
                <a:sym typeface="Montserrat"/>
              </a:rPr>
            </a:br>
            <a:r>
              <a:rPr lang="en-ZA" sz="1200" b="0" i="0" u="none" strike="noStrike" cap="none" dirty="0">
                <a:solidFill>
                  <a:schemeClr val="lt1"/>
                </a:solidFill>
                <a:latin typeface="Montserrat"/>
                <a:ea typeface="Montserrat"/>
                <a:cs typeface="Montserrat"/>
                <a:sym typeface="Montserrat"/>
              </a:rPr>
              <a:t>Johannesburg, 2188 | Tel: +27 11 462 9881 | www.smokeci.com</a:t>
            </a:r>
            <a:endParaRPr sz="1400" b="0" i="0" u="none" strike="noStrike" cap="none" dirty="0">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D0E4A820-E65D-A68C-9258-2A820F25C505}"/>
              </a:ext>
            </a:extLst>
          </p:cNvPr>
          <p:cNvGrpSpPr/>
          <p:nvPr/>
        </p:nvGrpSpPr>
        <p:grpSpPr>
          <a:xfrm>
            <a:off x="6400141" y="3189300"/>
            <a:ext cx="3110882" cy="3059827"/>
            <a:chOff x="7683809" y="960860"/>
            <a:chExt cx="3110882" cy="3059827"/>
          </a:xfrm>
        </p:grpSpPr>
        <p:sp>
          <p:nvSpPr>
            <p:cNvPr id="3" name="Google Shape;127;p4">
              <a:extLst>
                <a:ext uri="{FF2B5EF4-FFF2-40B4-BE49-F238E27FC236}">
                  <a16:creationId xmlns:a16="http://schemas.microsoft.com/office/drawing/2014/main" id="{18596712-829F-34E9-1C61-7C0A747EED68}"/>
                </a:ext>
              </a:extLst>
            </p:cNvPr>
            <p:cNvSpPr/>
            <p:nvPr/>
          </p:nvSpPr>
          <p:spPr>
            <a:xfrm>
              <a:off x="7683809" y="960860"/>
              <a:ext cx="3110882" cy="3059827"/>
            </a:xfrm>
            <a:custGeom>
              <a:avLst/>
              <a:gdLst/>
              <a:ahLst/>
              <a:cxnLst/>
              <a:rect l="l" t="t" r="r" b="b"/>
              <a:pathLst>
                <a:path w="3782154" h="3521710" extrusionOk="0">
                  <a:moveTo>
                    <a:pt x="2317" y="586963"/>
                  </a:moveTo>
                  <a:cubicBezTo>
                    <a:pt x="2317" y="262792"/>
                    <a:pt x="265109" y="0"/>
                    <a:pt x="589280" y="0"/>
                  </a:cubicBezTo>
                  <a:lnTo>
                    <a:pt x="3195191" y="0"/>
                  </a:lnTo>
                  <a:cubicBezTo>
                    <a:pt x="3519362" y="0"/>
                    <a:pt x="3782154" y="262792"/>
                    <a:pt x="3782154" y="586963"/>
                  </a:cubicBezTo>
                  <a:lnTo>
                    <a:pt x="3782154" y="2934747"/>
                  </a:lnTo>
                  <a:cubicBezTo>
                    <a:pt x="3782154" y="3258918"/>
                    <a:pt x="3519362" y="3521710"/>
                    <a:pt x="3195191" y="3521710"/>
                  </a:cubicBezTo>
                  <a:lnTo>
                    <a:pt x="0" y="3511550"/>
                  </a:lnTo>
                  <a:cubicBezTo>
                    <a:pt x="949" y="3521710"/>
                    <a:pt x="2317" y="3258918"/>
                    <a:pt x="2317" y="2934747"/>
                  </a:cubicBezTo>
                  <a:lnTo>
                    <a:pt x="2317" y="586963"/>
                  </a:lnTo>
                  <a:close/>
                </a:path>
              </a:pathLst>
            </a:custGeom>
            <a:solidFill>
              <a:srgbClr val="98C9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a:ea typeface="Century Gothic"/>
                <a:cs typeface="Century Gothic"/>
                <a:sym typeface="Century Gothic"/>
              </a:endParaRPr>
            </a:p>
          </p:txBody>
        </p:sp>
        <p:pic>
          <p:nvPicPr>
            <p:cNvPr id="4" name="Graphic 3" descr="Open quotation mark outline">
              <a:extLst>
                <a:ext uri="{FF2B5EF4-FFF2-40B4-BE49-F238E27FC236}">
                  <a16:creationId xmlns:a16="http://schemas.microsoft.com/office/drawing/2014/main" id="{0A0DE910-A913-827D-891A-E72C0CB58C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2400" y="960860"/>
              <a:ext cx="914400" cy="914400"/>
            </a:xfrm>
            <a:prstGeom prst="rect">
              <a:avLst/>
            </a:prstGeom>
          </p:spPr>
        </p:pic>
        <p:sp>
          <p:nvSpPr>
            <p:cNvPr id="5" name="TextBox 4">
              <a:extLst>
                <a:ext uri="{FF2B5EF4-FFF2-40B4-BE49-F238E27FC236}">
                  <a16:creationId xmlns:a16="http://schemas.microsoft.com/office/drawing/2014/main" id="{26C74C3B-CB99-0F2F-12C8-57A3DF40336F}"/>
                </a:ext>
              </a:extLst>
            </p:cNvPr>
            <p:cNvSpPr txBox="1"/>
            <p:nvPr/>
          </p:nvSpPr>
          <p:spPr>
            <a:xfrm>
              <a:off x="7943850" y="1718104"/>
              <a:ext cx="2590800" cy="2185214"/>
            </a:xfrm>
            <a:prstGeom prst="rect">
              <a:avLst/>
            </a:prstGeom>
            <a:noFill/>
          </p:spPr>
          <p:txBody>
            <a:bodyPr wrap="square">
              <a:spAutoFit/>
            </a:bodyPr>
            <a:lstStyle/>
            <a:p>
              <a:r>
                <a:rPr lang="en-US" sz="1800" b="0" dirty="0">
                  <a:solidFill>
                    <a:schemeClr val="bg1"/>
                  </a:solidFill>
                  <a:effectLst/>
                  <a:latin typeface="Century Gothic" panose="020B0502020202020204" pitchFamily="34" charset="0"/>
                </a:rPr>
                <a:t>“</a:t>
              </a:r>
              <a:r>
                <a:rPr lang="en-ZA" sz="1800" dirty="0">
                  <a:solidFill>
                    <a:schemeClr val="bg1"/>
                  </a:solidFill>
                  <a:latin typeface="Century Gothic" panose="020B0502020202020204" pitchFamily="34" charset="0"/>
                  <a:ea typeface="Lato" panose="020F0502020204030203" pitchFamily="34" charset="0"/>
                  <a:cs typeface="Lato" panose="020F0502020204030203" pitchFamily="34" charset="0"/>
                </a:rPr>
                <a:t>NPS</a:t>
              </a:r>
              <a:r>
                <a:rPr lang="en-US" sz="1800" i="0" u="none" strike="noStrike" cap="none" baseline="30000" dirty="0">
                  <a:solidFill>
                    <a:schemeClr val="bg1"/>
                  </a:solidFill>
                  <a:latin typeface="Century Gothic"/>
                  <a:ea typeface="Century Gothic"/>
                  <a:cs typeface="Century Gothic"/>
                  <a:sym typeface="Century Gothic"/>
                </a:rPr>
                <a:t>®</a:t>
              </a:r>
              <a:r>
                <a:rPr lang="en-US" sz="1800" b="0" dirty="0">
                  <a:solidFill>
                    <a:schemeClr val="bg1"/>
                  </a:solidFill>
                  <a:effectLst/>
                  <a:latin typeface="Century Gothic" panose="020B0502020202020204" pitchFamily="34" charset="0"/>
                </a:rPr>
                <a:t> creates a view of customer loyalty. The absolute score is less important than the trend. We learn from both promoters and detractors.”</a:t>
              </a:r>
              <a:br>
                <a:rPr lang="en-US" sz="1800" b="0" dirty="0">
                  <a:solidFill>
                    <a:schemeClr val="bg1"/>
                  </a:solidFill>
                  <a:effectLst/>
                  <a:latin typeface="Century Gothic" panose="020B0502020202020204" pitchFamily="34" charset="0"/>
                </a:rPr>
              </a:br>
              <a:r>
                <a:rPr lang="en-US" sz="1000" dirty="0">
                  <a:solidFill>
                    <a:schemeClr val="bg1"/>
                  </a:solidFill>
                  <a:latin typeface="Century Gothic" panose="020B0502020202020204" pitchFamily="34" charset="0"/>
                  <a:sym typeface="Century Gothic"/>
                </a:rPr>
                <a:t>~Jeff Immelt`</a:t>
              </a:r>
              <a:endParaRPr lang="en-GB" sz="1000" dirty="0">
                <a:solidFill>
                  <a:schemeClr val="bg1"/>
                </a:solidFill>
                <a:latin typeface="Century Gothic" panose="020B0502020202020204" pitchFamily="34"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5" name="Google Shape;105;p3"/>
          <p:cNvSpPr txBox="1"/>
          <p:nvPr/>
        </p:nvSpPr>
        <p:spPr>
          <a:xfrm>
            <a:off x="224514" y="220981"/>
            <a:ext cx="587148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ZA" sz="4000" dirty="0">
                <a:solidFill>
                  <a:schemeClr val="dk1"/>
                </a:solidFill>
                <a:latin typeface="Century Gothic"/>
                <a:ea typeface="Century Gothic"/>
                <a:cs typeface="Century Gothic"/>
                <a:sym typeface="Century Gothic"/>
              </a:rPr>
              <a:t>Introduction</a:t>
            </a:r>
            <a:endParaRPr sz="4000" b="0" i="0" u="none" strike="noStrike" cap="none" dirty="0">
              <a:solidFill>
                <a:schemeClr val="dk1"/>
              </a:solidFill>
              <a:latin typeface="Century Gothic"/>
              <a:ea typeface="Century Gothic"/>
              <a:cs typeface="Century Gothic"/>
              <a:sym typeface="Century Gothic"/>
            </a:endParaRPr>
          </a:p>
        </p:txBody>
      </p:sp>
      <p:sp>
        <p:nvSpPr>
          <p:cNvPr id="111" name="Google Shape;111;p3"/>
          <p:cNvSpPr txBox="1"/>
          <p:nvPr/>
        </p:nvSpPr>
        <p:spPr>
          <a:xfrm>
            <a:off x="224514" y="928867"/>
            <a:ext cx="8081035" cy="5909270"/>
          </a:xfrm>
          <a:prstGeom prst="rect">
            <a:avLst/>
          </a:prstGeom>
          <a:noFill/>
          <a:ln>
            <a:noFill/>
          </a:ln>
        </p:spPr>
        <p:txBody>
          <a:bodyPr spcFirstLastPara="1" wrap="square" lIns="91425" tIns="45700" rIns="91425" bIns="45700" anchor="t" anchorCtr="0">
            <a:spAutoFit/>
          </a:bodyPr>
          <a:lstStyle/>
          <a:p>
            <a:pPr marL="0" marR="0" lvl="2" indent="0" algn="just" rtl="0">
              <a:lnSpc>
                <a:spcPct val="150000"/>
              </a:lnSpc>
              <a:spcBef>
                <a:spcPts val="0"/>
              </a:spcBef>
              <a:spcAft>
                <a:spcPts val="0"/>
              </a:spcAft>
              <a:buNone/>
            </a:pPr>
            <a:r>
              <a:rPr lang="en-US" i="0" u="none" strike="noStrike" cap="none" dirty="0">
                <a:solidFill>
                  <a:schemeClr val="dk1"/>
                </a:solidFill>
                <a:latin typeface="Century Gothic"/>
                <a:ea typeface="Century Gothic"/>
                <a:cs typeface="Century Gothic"/>
                <a:sym typeface="Century Gothic"/>
              </a:rPr>
              <a:t>Smoke CI are delighted to present the findings of our comprehensive study on the 2022 Net Promote</a:t>
            </a:r>
            <a:r>
              <a:rPr lang="en-US" i="0" u="none" strike="noStrike" cap="none" baseline="30000" dirty="0">
                <a:solidFill>
                  <a:schemeClr val="dk1"/>
                </a:solidFill>
                <a:latin typeface="Century Gothic"/>
                <a:ea typeface="Century Gothic"/>
                <a:cs typeface="Century Gothic"/>
                <a:sym typeface="Century Gothic"/>
              </a:rPr>
              <a:t>®</a:t>
            </a:r>
            <a:r>
              <a:rPr lang="en-US" i="0" u="none" strike="noStrike" cap="none" dirty="0">
                <a:solidFill>
                  <a:schemeClr val="dk1"/>
                </a:solidFill>
                <a:latin typeface="Century Gothic"/>
                <a:ea typeface="Century Gothic"/>
                <a:cs typeface="Century Gothic"/>
                <a:sym typeface="Century Gothic"/>
              </a:rPr>
              <a:t> Score (NPS</a:t>
            </a:r>
            <a:r>
              <a:rPr lang="en-US" i="0" u="none" strike="noStrike" cap="none" baseline="30000" dirty="0">
                <a:solidFill>
                  <a:schemeClr val="dk1"/>
                </a:solidFill>
                <a:latin typeface="Century Gothic"/>
                <a:ea typeface="Century Gothic"/>
                <a:cs typeface="Century Gothic"/>
                <a:sym typeface="Century Gothic"/>
              </a:rPr>
              <a:t> ®</a:t>
            </a:r>
            <a:r>
              <a:rPr lang="en-US" i="0" u="none" strike="noStrike" cap="none" dirty="0">
                <a:solidFill>
                  <a:schemeClr val="dk1"/>
                </a:solidFill>
                <a:latin typeface="Century Gothic"/>
                <a:ea typeface="Century Gothic"/>
                <a:cs typeface="Century Gothic"/>
                <a:sym typeface="Century Gothic"/>
              </a:rPr>
              <a:t>) benchmark across diverse industries and journey touchpoints.</a:t>
            </a:r>
            <a:endParaRPr lang="en-US" dirty="0">
              <a:solidFill>
                <a:schemeClr val="dk1"/>
              </a:solidFill>
              <a:latin typeface="Century Gothic"/>
              <a:ea typeface="Century Gothic"/>
              <a:cs typeface="Century Gothic"/>
              <a:sym typeface="Century Gothic"/>
            </a:endParaRPr>
          </a:p>
          <a:p>
            <a:pPr marL="0" marR="0" lvl="2" indent="0" algn="just" rtl="0">
              <a:lnSpc>
                <a:spcPct val="150000"/>
              </a:lnSpc>
              <a:spcBef>
                <a:spcPts val="0"/>
              </a:spcBef>
              <a:spcAft>
                <a:spcPts val="0"/>
              </a:spcAft>
              <a:buNone/>
            </a:pPr>
            <a:endParaRPr lang="en-US" i="0" u="none" strike="noStrike" cap="none" dirty="0">
              <a:solidFill>
                <a:schemeClr val="dk1"/>
              </a:solidFill>
              <a:latin typeface="Century Gothic"/>
              <a:ea typeface="Century Gothic"/>
              <a:cs typeface="Century Gothic"/>
              <a:sym typeface="Century Gothic"/>
            </a:endParaRPr>
          </a:p>
          <a:p>
            <a:pPr marL="0" marR="0" lvl="2" indent="0" algn="just" rtl="0">
              <a:lnSpc>
                <a:spcPct val="150000"/>
              </a:lnSpc>
              <a:spcBef>
                <a:spcPts val="0"/>
              </a:spcBef>
              <a:spcAft>
                <a:spcPts val="0"/>
              </a:spcAft>
              <a:buNone/>
            </a:pPr>
            <a:r>
              <a:rPr lang="en-US" i="0" u="none" strike="noStrike" cap="none" dirty="0">
                <a:solidFill>
                  <a:schemeClr val="dk1"/>
                </a:solidFill>
                <a:latin typeface="Century Gothic"/>
                <a:ea typeface="Century Gothic"/>
                <a:cs typeface="Century Gothic"/>
                <a:sym typeface="Century Gothic"/>
              </a:rPr>
              <a:t>Our analysis involved three main survey methodologies: Interactive Voice Recording (IVR), Short Message Service (SMS), and online surveys. The scope of our study encompassed a wide range of clients, industries, and journey touchpoints, providing a holistic overview of NPS performance. It is important to highlight that, except for 3 sets of results, all data were recorded in 2022, with a total of 2,832,966 results meticulously </a:t>
            </a:r>
            <a:r>
              <a:rPr lang="en-US" i="0" u="none" strike="noStrike" cap="none" dirty="0" err="1">
                <a:solidFill>
                  <a:schemeClr val="dk1"/>
                </a:solidFill>
                <a:latin typeface="Century Gothic"/>
                <a:ea typeface="Century Gothic"/>
                <a:cs typeface="Century Gothic"/>
                <a:sym typeface="Century Gothic"/>
              </a:rPr>
              <a:t>analysed</a:t>
            </a:r>
            <a:r>
              <a:rPr lang="en-US" i="0" u="none" strike="noStrike" cap="none" dirty="0">
                <a:solidFill>
                  <a:schemeClr val="dk1"/>
                </a:solidFill>
                <a:latin typeface="Century Gothic"/>
                <a:ea typeface="Century Gothic"/>
                <a:cs typeface="Century Gothic"/>
                <a:sym typeface="Century Gothic"/>
              </a:rPr>
              <a:t>.</a:t>
            </a:r>
            <a:r>
              <a:rPr lang="en-US" dirty="0">
                <a:solidFill>
                  <a:schemeClr val="dk1"/>
                </a:solidFill>
                <a:latin typeface="Century Gothic"/>
                <a:ea typeface="Century Gothic"/>
                <a:cs typeface="Century Gothic"/>
                <a:sym typeface="Century Gothic"/>
              </a:rPr>
              <a:t> </a:t>
            </a:r>
          </a:p>
          <a:p>
            <a:pPr marL="0" marR="0" lvl="2" indent="0" algn="just" rtl="0">
              <a:lnSpc>
                <a:spcPct val="150000"/>
              </a:lnSpc>
              <a:spcBef>
                <a:spcPts val="0"/>
              </a:spcBef>
              <a:spcAft>
                <a:spcPts val="0"/>
              </a:spcAft>
              <a:buNone/>
            </a:pPr>
            <a:endParaRPr lang="en-US" i="0" u="none" strike="noStrike" cap="none" dirty="0">
              <a:solidFill>
                <a:schemeClr val="dk1"/>
              </a:solidFill>
              <a:latin typeface="Century Gothic"/>
              <a:ea typeface="Century Gothic"/>
              <a:cs typeface="Century Gothic"/>
              <a:sym typeface="Century Gothic"/>
            </a:endParaRPr>
          </a:p>
          <a:p>
            <a:pPr marL="0" marR="0" lvl="2" indent="0" algn="just" rtl="0">
              <a:lnSpc>
                <a:spcPct val="150000"/>
              </a:lnSpc>
              <a:spcBef>
                <a:spcPts val="0"/>
              </a:spcBef>
              <a:spcAft>
                <a:spcPts val="0"/>
              </a:spcAft>
              <a:buNone/>
            </a:pPr>
            <a:r>
              <a:rPr lang="en-US" i="0" u="none" strike="noStrike" cap="none" dirty="0">
                <a:solidFill>
                  <a:schemeClr val="dk1"/>
                </a:solidFill>
                <a:latin typeface="Century Gothic"/>
                <a:ea typeface="Century Gothic"/>
                <a:cs typeface="Century Gothic"/>
                <a:sym typeface="Century Gothic"/>
              </a:rPr>
              <a:t>Our study revealed that the average NPS benchmark across the surveyed industries and journey touchpoints in 2022 was 43.03. This benchmark is a crucial reference point for assessing the likelihood of customer recommendations within these sectors. However, we must emphasize that NPS scores can vary significantly across industries and companies. Therefore, when interpreting this score, it is imperative to consider the specific industry context and competitors' performance.</a:t>
            </a:r>
          </a:p>
          <a:p>
            <a:pPr marL="0" marR="0" lvl="2" indent="0" algn="just" rtl="0">
              <a:lnSpc>
                <a:spcPct val="150000"/>
              </a:lnSpc>
              <a:spcBef>
                <a:spcPts val="0"/>
              </a:spcBef>
              <a:spcAft>
                <a:spcPts val="0"/>
              </a:spcAft>
              <a:buNone/>
            </a:pPr>
            <a:endParaRPr lang="en-US" i="0" u="none" strike="noStrike" cap="none" dirty="0">
              <a:solidFill>
                <a:schemeClr val="dk1"/>
              </a:solidFill>
              <a:latin typeface="Century Gothic"/>
              <a:ea typeface="Century Gothic"/>
              <a:cs typeface="Century Gothic"/>
              <a:sym typeface="Century Gothic"/>
            </a:endParaRPr>
          </a:p>
          <a:p>
            <a:pPr marL="0" marR="0" lvl="2" indent="0" algn="just" rtl="0">
              <a:lnSpc>
                <a:spcPct val="150000"/>
              </a:lnSpc>
              <a:spcBef>
                <a:spcPts val="0"/>
              </a:spcBef>
              <a:spcAft>
                <a:spcPts val="0"/>
              </a:spcAft>
              <a:buNone/>
            </a:pPr>
            <a:r>
              <a:rPr lang="en-US" i="0" u="none" strike="noStrike" cap="none" dirty="0">
                <a:solidFill>
                  <a:schemeClr val="dk1"/>
                </a:solidFill>
                <a:latin typeface="Century Gothic"/>
                <a:ea typeface="Century Gothic"/>
                <a:cs typeface="Century Gothic"/>
                <a:sym typeface="Century Gothic"/>
              </a:rPr>
              <a:t>We trust that you will find value in our benchmarking results and use them to further expand and improve on your customer experience </a:t>
            </a:r>
            <a:r>
              <a:rPr lang="en-US" i="0" u="none" strike="noStrike" cap="none" dirty="0" err="1">
                <a:solidFill>
                  <a:schemeClr val="dk1"/>
                </a:solidFill>
                <a:latin typeface="Century Gothic"/>
                <a:ea typeface="Century Gothic"/>
                <a:cs typeface="Century Gothic"/>
                <a:sym typeface="Century Gothic"/>
              </a:rPr>
              <a:t>programmes</a:t>
            </a:r>
            <a:r>
              <a:rPr lang="en-US" i="0" u="none" strike="noStrike" cap="none" dirty="0">
                <a:solidFill>
                  <a:schemeClr val="dk1"/>
                </a:solidFill>
                <a:latin typeface="Century Gothic"/>
                <a:ea typeface="Century Gothic"/>
                <a:cs typeface="Century Gothic"/>
                <a:sym typeface="Century Gothic"/>
              </a:rPr>
              <a:t> within your industry. </a:t>
            </a:r>
          </a:p>
        </p:txBody>
      </p:sp>
      <p:grpSp>
        <p:nvGrpSpPr>
          <p:cNvPr id="7" name="Group 6">
            <a:extLst>
              <a:ext uri="{FF2B5EF4-FFF2-40B4-BE49-F238E27FC236}">
                <a16:creationId xmlns:a16="http://schemas.microsoft.com/office/drawing/2014/main" id="{22652DFD-940D-FF2B-5A82-A59CBEDE2271}"/>
              </a:ext>
            </a:extLst>
          </p:cNvPr>
          <p:cNvGrpSpPr/>
          <p:nvPr/>
        </p:nvGrpSpPr>
        <p:grpSpPr>
          <a:xfrm>
            <a:off x="8671543" y="493725"/>
            <a:ext cx="3110882" cy="2684040"/>
            <a:chOff x="7690468" y="960860"/>
            <a:chExt cx="3110882" cy="2684040"/>
          </a:xfrm>
        </p:grpSpPr>
        <p:sp>
          <p:nvSpPr>
            <p:cNvPr id="2" name="Google Shape;127;p4">
              <a:extLst>
                <a:ext uri="{FF2B5EF4-FFF2-40B4-BE49-F238E27FC236}">
                  <a16:creationId xmlns:a16="http://schemas.microsoft.com/office/drawing/2014/main" id="{356759CC-0466-A199-44AF-C11E461F6CE7}"/>
                </a:ext>
              </a:extLst>
            </p:cNvPr>
            <p:cNvSpPr/>
            <p:nvPr/>
          </p:nvSpPr>
          <p:spPr>
            <a:xfrm>
              <a:off x="7690468" y="960860"/>
              <a:ext cx="3110882" cy="2684040"/>
            </a:xfrm>
            <a:custGeom>
              <a:avLst/>
              <a:gdLst/>
              <a:ahLst/>
              <a:cxnLst/>
              <a:rect l="l" t="t" r="r" b="b"/>
              <a:pathLst>
                <a:path w="3782154" h="3521710" extrusionOk="0">
                  <a:moveTo>
                    <a:pt x="2317" y="586963"/>
                  </a:moveTo>
                  <a:cubicBezTo>
                    <a:pt x="2317" y="262792"/>
                    <a:pt x="265109" y="0"/>
                    <a:pt x="589280" y="0"/>
                  </a:cubicBezTo>
                  <a:lnTo>
                    <a:pt x="3195191" y="0"/>
                  </a:lnTo>
                  <a:cubicBezTo>
                    <a:pt x="3519362" y="0"/>
                    <a:pt x="3782154" y="262792"/>
                    <a:pt x="3782154" y="586963"/>
                  </a:cubicBezTo>
                  <a:lnTo>
                    <a:pt x="3782154" y="2934747"/>
                  </a:lnTo>
                  <a:cubicBezTo>
                    <a:pt x="3782154" y="3258918"/>
                    <a:pt x="3519362" y="3521710"/>
                    <a:pt x="3195191" y="3521710"/>
                  </a:cubicBezTo>
                  <a:lnTo>
                    <a:pt x="0" y="3511550"/>
                  </a:lnTo>
                  <a:cubicBezTo>
                    <a:pt x="949" y="3521710"/>
                    <a:pt x="2317" y="3258918"/>
                    <a:pt x="2317" y="2934747"/>
                  </a:cubicBezTo>
                  <a:lnTo>
                    <a:pt x="2317" y="586963"/>
                  </a:lnTo>
                  <a:close/>
                </a:path>
              </a:pathLst>
            </a:custGeom>
            <a:solidFill>
              <a:srgbClr val="98C9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a:ea typeface="Century Gothic"/>
                <a:cs typeface="Century Gothic"/>
                <a:sym typeface="Century Gothic"/>
              </a:endParaRPr>
            </a:p>
          </p:txBody>
        </p:sp>
        <p:pic>
          <p:nvPicPr>
            <p:cNvPr id="4" name="Graphic 3" descr="Open quotation mark outline">
              <a:extLst>
                <a:ext uri="{FF2B5EF4-FFF2-40B4-BE49-F238E27FC236}">
                  <a16:creationId xmlns:a16="http://schemas.microsoft.com/office/drawing/2014/main" id="{F58440A5-1006-093F-A67F-F50D1C189D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2400" y="960860"/>
              <a:ext cx="914400" cy="914400"/>
            </a:xfrm>
            <a:prstGeom prst="rect">
              <a:avLst/>
            </a:prstGeom>
          </p:spPr>
        </p:pic>
        <p:sp>
          <p:nvSpPr>
            <p:cNvPr id="6" name="TextBox 5">
              <a:extLst>
                <a:ext uri="{FF2B5EF4-FFF2-40B4-BE49-F238E27FC236}">
                  <a16:creationId xmlns:a16="http://schemas.microsoft.com/office/drawing/2014/main" id="{805A2C78-D8B5-A517-A397-B77B860612F0}"/>
                </a:ext>
              </a:extLst>
            </p:cNvPr>
            <p:cNvSpPr txBox="1"/>
            <p:nvPr/>
          </p:nvSpPr>
          <p:spPr>
            <a:xfrm>
              <a:off x="7943850" y="1718104"/>
              <a:ext cx="2590800" cy="1508105"/>
            </a:xfrm>
            <a:prstGeom prst="rect">
              <a:avLst/>
            </a:prstGeom>
            <a:noFill/>
          </p:spPr>
          <p:txBody>
            <a:bodyPr wrap="square">
              <a:spAutoFit/>
            </a:bodyPr>
            <a:lstStyle/>
            <a:p>
              <a:r>
                <a:rPr lang="en-US" sz="2000" i="0" u="none" strike="noStrike" cap="none" dirty="0">
                  <a:solidFill>
                    <a:schemeClr val="bg1"/>
                  </a:solidFill>
                  <a:latin typeface="Century Gothic"/>
                  <a:ea typeface="Century Gothic"/>
                  <a:cs typeface="Century Gothic"/>
                  <a:sym typeface="Century Gothic"/>
                </a:rPr>
                <a:t>If you do build a great experience, customers tell each other about that. </a:t>
              </a:r>
            </a:p>
            <a:p>
              <a:r>
                <a:rPr lang="en-US" sz="1200" dirty="0">
                  <a:solidFill>
                    <a:schemeClr val="bg1"/>
                  </a:solidFill>
                  <a:latin typeface="Century Gothic"/>
                  <a:sym typeface="Century Gothic"/>
                </a:rPr>
                <a:t>~Jeff Bezos</a:t>
              </a:r>
              <a:endParaRPr lang="en-GB" sz="1200" dirty="0">
                <a:solidFill>
                  <a:schemeClr val="bg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124" name="Google Shape;124;p4"/>
          <p:cNvSpPr/>
          <p:nvPr/>
        </p:nvSpPr>
        <p:spPr>
          <a:xfrm>
            <a:off x="300038" y="992290"/>
            <a:ext cx="3779837" cy="363254"/>
          </a:xfrm>
          <a:custGeom>
            <a:avLst/>
            <a:gdLst/>
            <a:ahLst/>
            <a:cxnLst/>
            <a:rect l="l" t="t" r="r" b="b"/>
            <a:pathLst>
              <a:path w="4326673" h="363254" extrusionOk="0">
                <a:moveTo>
                  <a:pt x="3593" y="60542"/>
                </a:moveTo>
                <a:cubicBezTo>
                  <a:pt x="3593" y="27106"/>
                  <a:pt x="30699" y="0"/>
                  <a:pt x="64135" y="0"/>
                </a:cubicBezTo>
                <a:lnTo>
                  <a:pt x="4266131" y="0"/>
                </a:lnTo>
                <a:cubicBezTo>
                  <a:pt x="4299567" y="0"/>
                  <a:pt x="4326673" y="27106"/>
                  <a:pt x="4326673" y="60542"/>
                </a:cubicBezTo>
                <a:lnTo>
                  <a:pt x="4326673" y="302712"/>
                </a:lnTo>
                <a:cubicBezTo>
                  <a:pt x="4326673" y="336148"/>
                  <a:pt x="4299567" y="363254"/>
                  <a:pt x="4266131" y="363254"/>
                </a:cubicBezTo>
                <a:lnTo>
                  <a:pt x="0" y="363254"/>
                </a:lnTo>
                <a:cubicBezTo>
                  <a:pt x="2759" y="363254"/>
                  <a:pt x="3593" y="356468"/>
                  <a:pt x="3593" y="323032"/>
                </a:cubicBezTo>
                <a:lnTo>
                  <a:pt x="3593" y="60542"/>
                </a:lnTo>
                <a:close/>
              </a:path>
            </a:pathLst>
          </a:custGeom>
          <a:solidFill>
            <a:srgbClr val="98C93C"/>
          </a:solid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800"/>
              <a:buFont typeface="Arial"/>
              <a:buNone/>
            </a:pPr>
            <a:r>
              <a:rPr lang="en-ZA" sz="1800" b="0" i="0" u="none" strike="noStrike" cap="none" dirty="0">
                <a:solidFill>
                  <a:srgbClr val="414042"/>
                </a:solidFill>
                <a:latin typeface="Century Gothic" panose="020B0502020202020204" pitchFamily="34" charset="0"/>
                <a:ea typeface="Century Gothic"/>
                <a:cs typeface="Century Gothic"/>
                <a:sym typeface="Century Gothic"/>
              </a:rPr>
              <a:t>What is an NPS Score? </a:t>
            </a:r>
            <a:endParaRPr sz="1800" b="0" i="0" u="none" strike="noStrike" cap="none" dirty="0">
              <a:solidFill>
                <a:srgbClr val="414042"/>
              </a:solidFill>
              <a:latin typeface="Century Gothic" panose="020B0502020202020204" pitchFamily="34" charset="0"/>
              <a:ea typeface="Century Gothic"/>
              <a:cs typeface="Century Gothic"/>
              <a:sym typeface="Century Gothic"/>
            </a:endParaRPr>
          </a:p>
        </p:txBody>
      </p:sp>
      <p:sp>
        <p:nvSpPr>
          <p:cNvPr id="125" name="Google Shape;125;p4"/>
          <p:cNvSpPr txBox="1"/>
          <p:nvPr/>
        </p:nvSpPr>
        <p:spPr>
          <a:xfrm>
            <a:off x="224514" y="174393"/>
            <a:ext cx="587148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ZA" sz="4000" b="0" i="0" u="none" strike="noStrike" cap="none" dirty="0">
                <a:solidFill>
                  <a:srgbClr val="414042"/>
                </a:solidFill>
                <a:latin typeface="Century Gothic" panose="020B0502020202020204" pitchFamily="34" charset="0"/>
                <a:ea typeface="Century Gothic"/>
                <a:cs typeface="Century Gothic"/>
                <a:sym typeface="Century Gothic"/>
              </a:rPr>
              <a:t>Definitions</a:t>
            </a:r>
            <a:endParaRPr sz="4000" b="0" i="0" u="none" strike="noStrike" cap="none" dirty="0">
              <a:solidFill>
                <a:srgbClr val="414042"/>
              </a:solidFill>
              <a:latin typeface="Century Gothic" panose="020B0502020202020204" pitchFamily="34" charset="0"/>
              <a:ea typeface="Century Gothic"/>
              <a:cs typeface="Century Gothic"/>
              <a:sym typeface="Century Gothic"/>
            </a:endParaRPr>
          </a:p>
        </p:txBody>
      </p:sp>
      <p:sp>
        <p:nvSpPr>
          <p:cNvPr id="131" name="Google Shape;131;p4"/>
          <p:cNvSpPr txBox="1">
            <a:spLocks noGrp="1"/>
          </p:cNvSpPr>
          <p:nvPr>
            <p:ph type="sldNum" idx="12"/>
          </p:nvPr>
        </p:nvSpPr>
        <p:spPr>
          <a:xfrm>
            <a:off x="5880100" y="6356350"/>
            <a:ext cx="431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ZA">
                <a:latin typeface="Century Gothic" panose="020B0502020202020204" pitchFamily="34" charset="0"/>
                <a:ea typeface="Century Gothic"/>
                <a:cs typeface="Century Gothic"/>
                <a:sym typeface="Century Gothic"/>
              </a:rPr>
              <a:t>3</a:t>
            </a:fld>
            <a:endParaRPr>
              <a:latin typeface="Century Gothic" panose="020B0502020202020204" pitchFamily="34" charset="0"/>
              <a:ea typeface="Century Gothic"/>
              <a:cs typeface="Century Gothic"/>
              <a:sym typeface="Century Gothic"/>
            </a:endParaRPr>
          </a:p>
        </p:txBody>
      </p:sp>
      <p:sp>
        <p:nvSpPr>
          <p:cNvPr id="3" name="TextBox 8">
            <a:extLst>
              <a:ext uri="{FF2B5EF4-FFF2-40B4-BE49-F238E27FC236}">
                <a16:creationId xmlns:a16="http://schemas.microsoft.com/office/drawing/2014/main" id="{73AAFDA8-F84F-8780-5C6D-92E581250E18}"/>
              </a:ext>
            </a:extLst>
          </p:cNvPr>
          <p:cNvSpPr txBox="1"/>
          <p:nvPr/>
        </p:nvSpPr>
        <p:spPr>
          <a:xfrm>
            <a:off x="584911" y="4423445"/>
            <a:ext cx="11090274"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entury Gothic" panose="020B0502020202020204" pitchFamily="34" charset="0"/>
                <a:ea typeface="Lato" panose="020F0502020204030203" pitchFamily="34" charset="0"/>
                <a:cs typeface="Lato" panose="020F0502020204030203" pitchFamily="34" charset="0"/>
              </a:rPr>
              <a:t>An NPS</a:t>
            </a:r>
            <a:r>
              <a:rPr lang="en-US" i="0" u="none" strike="noStrike" cap="none" baseline="30000" dirty="0">
                <a:solidFill>
                  <a:schemeClr val="dk1"/>
                </a:solidFill>
                <a:latin typeface="Century Gothic"/>
                <a:ea typeface="Century Gothic"/>
                <a:cs typeface="Century Gothic"/>
                <a:sym typeface="Century Gothic"/>
              </a:rPr>
              <a:t>®</a:t>
            </a:r>
            <a:r>
              <a:rPr lang="en-US" dirty="0">
                <a:latin typeface="Century Gothic" panose="020B0502020202020204" pitchFamily="34" charset="0"/>
                <a:ea typeface="Lato" panose="020F0502020204030203" pitchFamily="34" charset="0"/>
                <a:cs typeface="Lato" panose="020F0502020204030203" pitchFamily="34" charset="0"/>
              </a:rPr>
              <a:t> Score is a metric used to measure a customer’s willingness to recommend a business to a friend or acquaintance, typified by the question: </a:t>
            </a:r>
          </a:p>
          <a:p>
            <a:endParaRPr lang="en-US" dirty="0">
              <a:latin typeface="Century Gothic" panose="020B0502020202020204" pitchFamily="34" charset="0"/>
              <a:ea typeface="Lato" panose="020F0502020204030203" pitchFamily="34" charset="0"/>
              <a:cs typeface="Lato" panose="020F0502020204030203" pitchFamily="34" charset="0"/>
            </a:endParaRPr>
          </a:p>
          <a:p>
            <a:pPr algn="ctr"/>
            <a:r>
              <a:rPr lang="en-US" b="1" dirty="0">
                <a:latin typeface="Century Gothic" panose="020B0502020202020204" pitchFamily="34" charset="0"/>
                <a:ea typeface="Lato" panose="020F0502020204030203" pitchFamily="34" charset="0"/>
                <a:cs typeface="Lato" panose="020F0502020204030203" pitchFamily="34" charset="0"/>
              </a:rPr>
              <a:t>“On a scale of 0 to 10, how likely are you to recommend our company/product/service to a friend or colleague?“</a:t>
            </a:r>
          </a:p>
          <a:p>
            <a:endParaRPr lang="en-ZA" dirty="0">
              <a:latin typeface="Century Gothic" panose="020B0502020202020204" pitchFamily="34" charset="0"/>
              <a:ea typeface="Lato" panose="020F0502020204030203" pitchFamily="34" charset="0"/>
              <a:cs typeface="Lato" panose="020F0502020204030203" pitchFamily="34" charset="0"/>
            </a:endParaRPr>
          </a:p>
        </p:txBody>
      </p:sp>
      <p:pic>
        <p:nvPicPr>
          <p:cNvPr id="4" name="Picture 3" descr="A chart of people with different positions&#10;&#10;Description automatically generated with medium confidence">
            <a:extLst>
              <a:ext uri="{FF2B5EF4-FFF2-40B4-BE49-F238E27FC236}">
                <a16:creationId xmlns:a16="http://schemas.microsoft.com/office/drawing/2014/main" id="{B0C0D3BD-2B12-235F-E98B-CCBA7231630C}"/>
              </a:ext>
            </a:extLst>
          </p:cNvPr>
          <p:cNvPicPr>
            <a:picLocks noChangeAspect="1"/>
          </p:cNvPicPr>
          <p:nvPr/>
        </p:nvPicPr>
        <p:blipFill rotWithShape="1">
          <a:blip r:embed="rId4">
            <a:extLst>
              <a:ext uri="{28A0092B-C50C-407E-A947-70E740481C1C}">
                <a14:useLocalDpi xmlns:a14="http://schemas.microsoft.com/office/drawing/2010/main" val="0"/>
              </a:ext>
            </a:extLst>
          </a:blip>
          <a:srcRect t="30023" b="10790"/>
          <a:stretch/>
        </p:blipFill>
        <p:spPr>
          <a:xfrm>
            <a:off x="2859011" y="2297526"/>
            <a:ext cx="6710680" cy="1754327"/>
          </a:xfrm>
          <a:prstGeom prst="rect">
            <a:avLst/>
          </a:prstGeom>
        </p:spPr>
      </p:pic>
      <p:sp>
        <p:nvSpPr>
          <p:cNvPr id="7" name="TextBox 6">
            <a:extLst>
              <a:ext uri="{FF2B5EF4-FFF2-40B4-BE49-F238E27FC236}">
                <a16:creationId xmlns:a16="http://schemas.microsoft.com/office/drawing/2014/main" id="{C4D0FF1E-2A21-03D8-58E9-72BB0EF95E05}"/>
              </a:ext>
            </a:extLst>
          </p:cNvPr>
          <p:cNvSpPr txBox="1"/>
          <p:nvPr/>
        </p:nvSpPr>
        <p:spPr>
          <a:xfrm>
            <a:off x="3166351" y="1465555"/>
            <a:ext cx="6096000" cy="800219"/>
          </a:xfrm>
          <a:prstGeom prst="rect">
            <a:avLst/>
          </a:prstGeom>
          <a:noFill/>
        </p:spPr>
        <p:txBody>
          <a:bodyPr wrap="square">
            <a:spAutoFit/>
          </a:bodyPr>
          <a:lstStyle/>
          <a:p>
            <a:pPr algn="ctr"/>
            <a:r>
              <a:rPr lang="en-US" sz="3200" b="1" dirty="0">
                <a:solidFill>
                  <a:schemeClr val="tx1"/>
                </a:solidFill>
                <a:latin typeface="Century Gothic" panose="020B0502020202020204" pitchFamily="34" charset="0"/>
                <a:ea typeface="Lato" panose="020F0502020204030203" pitchFamily="34" charset="0"/>
                <a:cs typeface="Lato" panose="020F0502020204030203" pitchFamily="34" charset="0"/>
              </a:rPr>
              <a:t>Net Promoter</a:t>
            </a:r>
            <a:r>
              <a:rPr lang="en-US" sz="3200" i="0" u="none" strike="noStrike" cap="none" baseline="30000" dirty="0">
                <a:solidFill>
                  <a:schemeClr val="dk1"/>
                </a:solidFill>
                <a:latin typeface="Century Gothic"/>
                <a:ea typeface="Century Gothic"/>
                <a:cs typeface="Century Gothic"/>
                <a:sym typeface="Century Gothic"/>
              </a:rPr>
              <a:t> ®</a:t>
            </a:r>
            <a:r>
              <a:rPr lang="en-US" sz="3200" b="1" dirty="0">
                <a:solidFill>
                  <a:schemeClr val="tx1"/>
                </a:solidFill>
                <a:latin typeface="Century Gothic" panose="020B0502020202020204" pitchFamily="34" charset="0"/>
                <a:ea typeface="Lato" panose="020F0502020204030203" pitchFamily="34" charset="0"/>
                <a:cs typeface="Lato" panose="020F0502020204030203" pitchFamily="34" charset="0"/>
              </a:rPr>
              <a:t> Score</a:t>
            </a:r>
          </a:p>
          <a:p>
            <a:pPr algn="ctr"/>
            <a:r>
              <a:rPr lang="en-US" dirty="0">
                <a:solidFill>
                  <a:schemeClr val="tx1"/>
                </a:solidFill>
                <a:latin typeface="Century Gothic" panose="020B0502020202020204" pitchFamily="34" charset="0"/>
              </a:rPr>
              <a:t>NPS = % Promoters - % Detractors</a:t>
            </a:r>
            <a:endParaRPr lang="en-GB" dirty="0">
              <a:solidFill>
                <a:schemeClr val="tx1"/>
              </a:solidFill>
            </a:endParaRPr>
          </a:p>
        </p:txBody>
      </p:sp>
    </p:spTree>
    <p:extLst>
      <p:ext uri="{BB962C8B-B14F-4D97-AF65-F5344CB8AC3E}">
        <p14:creationId xmlns:p14="http://schemas.microsoft.com/office/powerpoint/2010/main" val="1522502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131" name="Google Shape;131;p4"/>
          <p:cNvSpPr txBox="1">
            <a:spLocks noGrp="1"/>
          </p:cNvSpPr>
          <p:nvPr>
            <p:ph type="sldNum" idx="12"/>
          </p:nvPr>
        </p:nvSpPr>
        <p:spPr>
          <a:xfrm>
            <a:off x="5880100" y="6356350"/>
            <a:ext cx="431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ZA">
                <a:latin typeface="Century Gothic" panose="020B0502020202020204" pitchFamily="34" charset="0"/>
                <a:ea typeface="Century Gothic"/>
                <a:cs typeface="Century Gothic"/>
                <a:sym typeface="Century Gothic"/>
              </a:rPr>
              <a:t>4</a:t>
            </a:fld>
            <a:endParaRPr>
              <a:latin typeface="Century Gothic" panose="020B0502020202020204" pitchFamily="34" charset="0"/>
              <a:ea typeface="Century Gothic"/>
              <a:cs typeface="Century Gothic"/>
              <a:sym typeface="Century Gothic"/>
            </a:endParaRPr>
          </a:p>
        </p:txBody>
      </p:sp>
      <p:sp>
        <p:nvSpPr>
          <p:cNvPr id="2" name="Rectangle 1">
            <a:extLst>
              <a:ext uri="{FF2B5EF4-FFF2-40B4-BE49-F238E27FC236}">
                <a16:creationId xmlns:a16="http://schemas.microsoft.com/office/drawing/2014/main" id="{869A12B5-4073-422D-F38E-0D4EE067B69D}"/>
              </a:ext>
            </a:extLst>
          </p:cNvPr>
          <p:cNvSpPr/>
          <p:nvPr/>
        </p:nvSpPr>
        <p:spPr>
          <a:xfrm>
            <a:off x="0" y="0"/>
            <a:ext cx="6096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p>
        </p:txBody>
      </p:sp>
      <p:grpSp>
        <p:nvGrpSpPr>
          <p:cNvPr id="5" name="Group 4">
            <a:extLst>
              <a:ext uri="{FF2B5EF4-FFF2-40B4-BE49-F238E27FC236}">
                <a16:creationId xmlns:a16="http://schemas.microsoft.com/office/drawing/2014/main" id="{1CB74A66-BB88-A6E3-E472-1392175763C8}"/>
              </a:ext>
            </a:extLst>
          </p:cNvPr>
          <p:cNvGrpSpPr/>
          <p:nvPr/>
        </p:nvGrpSpPr>
        <p:grpSpPr>
          <a:xfrm>
            <a:off x="6170540" y="1744159"/>
            <a:ext cx="5746029" cy="3643225"/>
            <a:chOff x="6153945" y="2181904"/>
            <a:chExt cx="5746029" cy="3643225"/>
          </a:xfrm>
        </p:grpSpPr>
        <p:sp>
          <p:nvSpPr>
            <p:cNvPr id="11" name="TextBox 1">
              <a:extLst>
                <a:ext uri="{FF2B5EF4-FFF2-40B4-BE49-F238E27FC236}">
                  <a16:creationId xmlns:a16="http://schemas.microsoft.com/office/drawing/2014/main" id="{D810240C-97F0-F728-D87C-0B5B0B1EF3F1}"/>
                </a:ext>
              </a:extLst>
            </p:cNvPr>
            <p:cNvSpPr txBox="1"/>
            <p:nvPr/>
          </p:nvSpPr>
          <p:spPr>
            <a:xfrm>
              <a:off x="6153945" y="2184291"/>
              <a:ext cx="349908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ZA" sz="2800" b="1" dirty="0">
                  <a:latin typeface="Lato" panose="020F0502020204030203" pitchFamily="34" charset="0"/>
                  <a:ea typeface="Lato" panose="020F0502020204030203" pitchFamily="34" charset="0"/>
                  <a:cs typeface="Lato" panose="020F0502020204030203" pitchFamily="34" charset="0"/>
                </a:rPr>
                <a:t>NPS</a:t>
              </a:r>
              <a:r>
                <a:rPr lang="en-US" sz="2000" i="0" u="none" strike="noStrike" cap="none" baseline="30000" dirty="0">
                  <a:solidFill>
                    <a:schemeClr val="dk1"/>
                  </a:solidFill>
                  <a:latin typeface="Century Gothic"/>
                  <a:ea typeface="Century Gothic"/>
                  <a:cs typeface="Century Gothic"/>
                  <a:sym typeface="Century Gothic"/>
                </a:rPr>
                <a:t>®</a:t>
              </a:r>
              <a:r>
                <a:rPr lang="en-ZA" sz="2800" b="1" dirty="0">
                  <a:latin typeface="Lato" panose="020F0502020204030203" pitchFamily="34" charset="0"/>
                  <a:ea typeface="Lato" panose="020F0502020204030203" pitchFamily="34" charset="0"/>
                  <a:cs typeface="Lato" panose="020F0502020204030203" pitchFamily="34" charset="0"/>
                </a:rPr>
                <a:t> CONS</a:t>
              </a:r>
            </a:p>
          </p:txBody>
        </p:sp>
        <p:sp>
          <p:nvSpPr>
            <p:cNvPr id="12" name="TextBox 17">
              <a:extLst>
                <a:ext uri="{FF2B5EF4-FFF2-40B4-BE49-F238E27FC236}">
                  <a16:creationId xmlns:a16="http://schemas.microsoft.com/office/drawing/2014/main" id="{20F44D01-BD21-8069-D665-72BF146E828E}"/>
                </a:ext>
              </a:extLst>
            </p:cNvPr>
            <p:cNvSpPr txBox="1"/>
            <p:nvPr/>
          </p:nvSpPr>
          <p:spPr>
            <a:xfrm>
              <a:off x="7693285" y="2984608"/>
              <a:ext cx="4206689" cy="28405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563" indent="-182563">
                <a:lnSpc>
                  <a:spcPct val="107000"/>
                </a:lnSpc>
                <a:spcAft>
                  <a:spcPts val="800"/>
                </a:spcAft>
                <a:buClrTx/>
                <a:buFont typeface="Arial" panose="020B0604020202020204" pitchFamily="34" charset="0"/>
                <a:buChar char="•"/>
                <a:tabLst>
                  <a:tab pos="457200" algn="l"/>
                </a:tabLst>
              </a:pPr>
              <a:r>
                <a:rPr lang="en-ZA" sz="2400" b="0" i="0" dirty="0">
                  <a:solidFill>
                    <a:srgbClr val="374151"/>
                  </a:solidFill>
                  <a:effectLst/>
                  <a:latin typeface="Lato" panose="020F0502020204030203" pitchFamily="34" charset="0"/>
                  <a:ea typeface="Lato" panose="020F0502020204030203" pitchFamily="34" charset="0"/>
                  <a:cs typeface="Lato" panose="020F0502020204030203" pitchFamily="34" charset="0"/>
                </a:rPr>
                <a:t>Limited scope</a:t>
              </a:r>
            </a:p>
            <a:p>
              <a:pPr marL="182563" indent="-182563">
                <a:lnSpc>
                  <a:spcPct val="107000"/>
                </a:lnSpc>
                <a:spcAft>
                  <a:spcPts val="800"/>
                </a:spcAft>
                <a:buClrTx/>
                <a:buFont typeface="Arial" panose="020B0604020202020204" pitchFamily="34" charset="0"/>
                <a:buChar char="•"/>
                <a:tabLst>
                  <a:tab pos="457200" algn="l"/>
                </a:tabLst>
              </a:pPr>
              <a:r>
                <a:rPr lang="en-ZA" sz="2400" kern="1200" dirty="0">
                  <a:solidFill>
                    <a:srgbClr val="374151"/>
                  </a:solidFill>
                  <a:latin typeface="Lato" panose="020F0502020204030203" pitchFamily="34" charset="0"/>
                  <a:ea typeface="Lato" panose="020F0502020204030203" pitchFamily="34" charset="0"/>
                  <a:cs typeface="Lato" panose="020F0502020204030203" pitchFamily="34" charset="0"/>
                </a:rPr>
                <a:t>Oversimplification</a:t>
              </a:r>
            </a:p>
            <a:p>
              <a:pPr marL="182563" indent="-182563">
                <a:lnSpc>
                  <a:spcPct val="107000"/>
                </a:lnSpc>
                <a:spcAft>
                  <a:spcPts val="800"/>
                </a:spcAft>
                <a:buClrTx/>
                <a:buFont typeface="Arial" panose="020B0604020202020204" pitchFamily="34" charset="0"/>
                <a:buChar char="•"/>
                <a:tabLst>
                  <a:tab pos="457200" algn="l"/>
                </a:tabLst>
              </a:pPr>
              <a:r>
                <a:rPr lang="en-ZA" sz="2400" kern="1200" dirty="0">
                  <a:solidFill>
                    <a:srgbClr val="374151"/>
                  </a:solidFill>
                  <a:latin typeface="Lato" panose="020F0502020204030203" pitchFamily="34" charset="0"/>
                  <a:ea typeface="Lato" panose="020F0502020204030203" pitchFamily="34" charset="0"/>
                  <a:cs typeface="Lato" panose="020F0502020204030203" pitchFamily="34" charset="0"/>
                </a:rPr>
                <a:t>Bias</a:t>
              </a:r>
            </a:p>
            <a:p>
              <a:pPr marL="182563" indent="-182563">
                <a:lnSpc>
                  <a:spcPct val="107000"/>
                </a:lnSpc>
                <a:spcAft>
                  <a:spcPts val="800"/>
                </a:spcAft>
                <a:buClrTx/>
                <a:buFont typeface="Arial" panose="020B0604020202020204" pitchFamily="34" charset="0"/>
                <a:buChar char="•"/>
                <a:tabLst>
                  <a:tab pos="457200" algn="l"/>
                </a:tabLst>
              </a:pPr>
              <a:r>
                <a:rPr lang="en-ZA" sz="2400" kern="1200" dirty="0">
                  <a:solidFill>
                    <a:srgbClr val="374151"/>
                  </a:solidFill>
                  <a:latin typeface="Lato" panose="020F0502020204030203" pitchFamily="34" charset="0"/>
                  <a:ea typeface="Lato" panose="020F0502020204030203" pitchFamily="34" charset="0"/>
                  <a:cs typeface="Lato" panose="020F0502020204030203" pitchFamily="34" charset="0"/>
                </a:rPr>
                <a:t>Lack of context</a:t>
              </a:r>
            </a:p>
            <a:p>
              <a:pPr marL="182563" indent="-182563">
                <a:lnSpc>
                  <a:spcPct val="107000"/>
                </a:lnSpc>
                <a:spcAft>
                  <a:spcPts val="800"/>
                </a:spcAft>
                <a:buClrTx/>
                <a:buFont typeface="Arial" panose="020B0604020202020204" pitchFamily="34" charset="0"/>
                <a:buChar char="•"/>
                <a:tabLst>
                  <a:tab pos="457200" algn="l"/>
                </a:tabLst>
              </a:pPr>
              <a:r>
                <a:rPr lang="en-ZA" sz="2400" kern="1200" dirty="0">
                  <a:solidFill>
                    <a:srgbClr val="374151"/>
                  </a:solidFill>
                  <a:latin typeface="Lato" panose="020F0502020204030203" pitchFamily="34" charset="0"/>
                  <a:ea typeface="Lato" panose="020F0502020204030203" pitchFamily="34" charset="0"/>
                  <a:cs typeface="Lato" panose="020F0502020204030203" pitchFamily="34" charset="0"/>
                </a:rPr>
                <a:t>Inability to capture non-response</a:t>
              </a:r>
              <a:endParaRPr lang="en-GB" sz="2400" kern="1200" dirty="0">
                <a:solidFill>
                  <a:srgbClr val="2E444E"/>
                </a:solidFill>
                <a:latin typeface="Lato" panose="020F0502020204030203" pitchFamily="34" charset="0"/>
                <a:ea typeface="Lato" panose="020F0502020204030203" pitchFamily="34" charset="0"/>
                <a:cs typeface="Lato" panose="020F0502020204030203" pitchFamily="34" charset="0"/>
              </a:endParaRPr>
            </a:p>
          </p:txBody>
        </p:sp>
        <p:sp>
          <p:nvSpPr>
            <p:cNvPr id="13" name="Freeform: Shape 12">
              <a:extLst>
                <a:ext uri="{FF2B5EF4-FFF2-40B4-BE49-F238E27FC236}">
                  <a16:creationId xmlns:a16="http://schemas.microsoft.com/office/drawing/2014/main" id="{AD99F696-3E93-698A-955E-85AFEECA6963}"/>
                </a:ext>
              </a:extLst>
            </p:cNvPr>
            <p:cNvSpPr/>
            <p:nvPr/>
          </p:nvSpPr>
          <p:spPr>
            <a:xfrm>
              <a:off x="6905116" y="2181904"/>
              <a:ext cx="788169" cy="741037"/>
            </a:xfrm>
            <a:custGeom>
              <a:avLst/>
              <a:gdLst>
                <a:gd name="connsiteX0" fmla="*/ 239265 w 253380"/>
                <a:gd name="connsiteY0" fmla="*/ 94412 h 238228"/>
                <a:gd name="connsiteX1" fmla="*/ 227069 w 253380"/>
                <a:gd name="connsiteY1" fmla="*/ 29358 h 238228"/>
                <a:gd name="connsiteX2" fmla="*/ 214430 w 253380"/>
                <a:gd name="connsiteY2" fmla="*/ 8304 h 238228"/>
                <a:gd name="connsiteX3" fmla="*/ 190879 w 253380"/>
                <a:gd name="connsiteY3" fmla="*/ 0 h 238228"/>
                <a:gd name="connsiteX4" fmla="*/ 106339 w 253380"/>
                <a:gd name="connsiteY4" fmla="*/ 0 h 238228"/>
                <a:gd name="connsiteX5" fmla="*/ 70275 w 253380"/>
                <a:gd name="connsiteY5" fmla="*/ 7685 h 238228"/>
                <a:gd name="connsiteX6" fmla="*/ 66792 w 253380"/>
                <a:gd name="connsiteY6" fmla="*/ 2925 h 238228"/>
                <a:gd name="connsiteX7" fmla="*/ 61091 w 253380"/>
                <a:gd name="connsiteY7" fmla="*/ 1097 h 238228"/>
                <a:gd name="connsiteX8" fmla="*/ 9667 w 253380"/>
                <a:gd name="connsiteY8" fmla="*/ 1097 h 238228"/>
                <a:gd name="connsiteX9" fmla="*/ 2831 w 253380"/>
                <a:gd name="connsiteY9" fmla="*/ 3853 h 238228"/>
                <a:gd name="connsiteX10" fmla="*/ 0 w 253380"/>
                <a:gd name="connsiteY10" fmla="*/ 10509 h 238228"/>
                <a:gd name="connsiteX11" fmla="*/ 0 w 253380"/>
                <a:gd name="connsiteY11" fmla="*/ 152015 h 238228"/>
                <a:gd name="connsiteX12" fmla="*/ 2831 w 253380"/>
                <a:gd name="connsiteY12" fmla="*/ 158669 h 238228"/>
                <a:gd name="connsiteX13" fmla="*/ 9667 w 253380"/>
                <a:gd name="connsiteY13" fmla="*/ 161428 h 238228"/>
                <a:gd name="connsiteX14" fmla="*/ 61095 w 253380"/>
                <a:gd name="connsiteY14" fmla="*/ 161428 h 238228"/>
                <a:gd name="connsiteX15" fmla="*/ 67582 w 253380"/>
                <a:gd name="connsiteY15" fmla="*/ 158968 h 238228"/>
                <a:gd name="connsiteX16" fmla="*/ 70672 w 253380"/>
                <a:gd name="connsiteY16" fmla="*/ 152893 h 238228"/>
                <a:gd name="connsiteX17" fmla="*/ 107407 w 253380"/>
                <a:gd name="connsiteY17" fmla="*/ 171422 h 238228"/>
                <a:gd name="connsiteX18" fmla="*/ 123908 w 253380"/>
                <a:gd name="connsiteY18" fmla="*/ 216538 h 238228"/>
                <a:gd name="connsiteX19" fmla="*/ 146809 w 253380"/>
                <a:gd name="connsiteY19" fmla="*/ 238050 h 238228"/>
                <a:gd name="connsiteX20" fmla="*/ 149850 w 253380"/>
                <a:gd name="connsiteY20" fmla="*/ 238228 h 238228"/>
                <a:gd name="connsiteX21" fmla="*/ 181626 w 253380"/>
                <a:gd name="connsiteY21" fmla="*/ 204700 h 238228"/>
                <a:gd name="connsiteX22" fmla="*/ 183181 w 253380"/>
                <a:gd name="connsiteY22" fmla="*/ 164768 h 238228"/>
                <a:gd name="connsiteX23" fmla="*/ 215769 w 253380"/>
                <a:gd name="connsiteY23" fmla="*/ 164768 h 238228"/>
                <a:gd name="connsiteX24" fmla="*/ 236668 w 253380"/>
                <a:gd name="connsiteY24" fmla="*/ 157574 h 238228"/>
                <a:gd name="connsiteX25" fmla="*/ 250383 w 253380"/>
                <a:gd name="connsiteY25" fmla="*/ 140621 h 238228"/>
                <a:gd name="connsiteX26" fmla="*/ 239261 w 253380"/>
                <a:gd name="connsiteY26" fmla="*/ 94413 h 238228"/>
                <a:gd name="connsiteX27" fmla="*/ 232545 w 253380"/>
                <a:gd name="connsiteY27" fmla="*/ 133414 h 238228"/>
                <a:gd name="connsiteX28" fmla="*/ 225957 w 253380"/>
                <a:gd name="connsiteY28" fmla="*/ 141959 h 238228"/>
                <a:gd name="connsiteX29" fmla="*/ 215772 w 253380"/>
                <a:gd name="connsiteY29" fmla="*/ 145942 h 238228"/>
                <a:gd name="connsiteX30" fmla="*/ 172270 w 253380"/>
                <a:gd name="connsiteY30" fmla="*/ 145942 h 238228"/>
                <a:gd name="connsiteX31" fmla="*/ 164896 w 253380"/>
                <a:gd name="connsiteY31" fmla="*/ 149273 h 238228"/>
                <a:gd name="connsiteX32" fmla="*/ 162738 w 253380"/>
                <a:gd name="connsiteY32" fmla="*/ 156904 h 238228"/>
                <a:gd name="connsiteX33" fmla="*/ 162894 w 253380"/>
                <a:gd name="connsiteY33" fmla="*/ 200130 h 238228"/>
                <a:gd name="connsiteX34" fmla="*/ 150326 w 253380"/>
                <a:gd name="connsiteY34" fmla="*/ 219392 h 238228"/>
                <a:gd name="connsiteX35" fmla="*/ 150326 w 253380"/>
                <a:gd name="connsiteY35" fmla="*/ 219394 h 238228"/>
                <a:gd name="connsiteX36" fmla="*/ 143279 w 253380"/>
                <a:gd name="connsiteY36" fmla="*/ 215803 h 238228"/>
                <a:gd name="connsiteX37" fmla="*/ 121111 w 253380"/>
                <a:gd name="connsiteY37" fmla="*/ 158112 h 238228"/>
                <a:gd name="connsiteX38" fmla="*/ 70775 w 253380"/>
                <a:gd name="connsiteY38" fmla="*/ 133518 h 238228"/>
                <a:gd name="connsiteX39" fmla="*/ 70775 w 253380"/>
                <a:gd name="connsiteY39" fmla="*/ 31695 h 238228"/>
                <a:gd name="connsiteX40" fmla="*/ 106349 w 253380"/>
                <a:gd name="connsiteY40" fmla="*/ 18824 h 238228"/>
                <a:gd name="connsiteX41" fmla="*/ 190879 w 253380"/>
                <a:gd name="connsiteY41" fmla="*/ 18824 h 238228"/>
                <a:gd name="connsiteX42" fmla="*/ 202052 w 253380"/>
                <a:gd name="connsiteY42" fmla="*/ 22763 h 238228"/>
                <a:gd name="connsiteX43" fmla="*/ 208053 w 253380"/>
                <a:gd name="connsiteY43" fmla="*/ 32749 h 238228"/>
                <a:gd name="connsiteX44" fmla="*/ 220765 w 253380"/>
                <a:gd name="connsiteY44" fmla="*/ 100574 h 238228"/>
                <a:gd name="connsiteX45" fmla="*/ 220765 w 253380"/>
                <a:gd name="connsiteY45" fmla="*/ 100571 h 238228"/>
                <a:gd name="connsiteX46" fmla="*/ 223439 w 253380"/>
                <a:gd name="connsiteY46" fmla="*/ 105532 h 238228"/>
                <a:gd name="connsiteX47" fmla="*/ 232545 w 253380"/>
                <a:gd name="connsiteY47" fmla="*/ 133413 h 238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3380" h="238228">
                  <a:moveTo>
                    <a:pt x="239265" y="94412"/>
                  </a:moveTo>
                  <a:lnTo>
                    <a:pt x="227069" y="29358"/>
                  </a:lnTo>
                  <a:cubicBezTo>
                    <a:pt x="225513" y="21116"/>
                    <a:pt x="221042" y="13665"/>
                    <a:pt x="214430" y="8304"/>
                  </a:cubicBezTo>
                  <a:cubicBezTo>
                    <a:pt x="207818" y="2940"/>
                    <a:pt x="199485" y="0"/>
                    <a:pt x="190879" y="0"/>
                  </a:cubicBezTo>
                  <a:lnTo>
                    <a:pt x="106339" y="0"/>
                  </a:lnTo>
                  <a:cubicBezTo>
                    <a:pt x="89011" y="0"/>
                    <a:pt x="78966" y="2353"/>
                    <a:pt x="70275" y="7685"/>
                  </a:cubicBezTo>
                  <a:cubicBezTo>
                    <a:pt x="69664" y="5778"/>
                    <a:pt x="68445" y="4110"/>
                    <a:pt x="66792" y="2925"/>
                  </a:cubicBezTo>
                  <a:cubicBezTo>
                    <a:pt x="65141" y="1740"/>
                    <a:pt x="63143" y="1099"/>
                    <a:pt x="61091" y="1097"/>
                  </a:cubicBezTo>
                  <a:lnTo>
                    <a:pt x="9667" y="1097"/>
                  </a:lnTo>
                  <a:cubicBezTo>
                    <a:pt x="7102" y="1097"/>
                    <a:pt x="4644" y="2088"/>
                    <a:pt x="2831" y="3853"/>
                  </a:cubicBezTo>
                  <a:cubicBezTo>
                    <a:pt x="1019" y="5618"/>
                    <a:pt x="0" y="8011"/>
                    <a:pt x="0" y="10509"/>
                  </a:cubicBezTo>
                  <a:lnTo>
                    <a:pt x="0" y="152015"/>
                  </a:lnTo>
                  <a:cubicBezTo>
                    <a:pt x="0" y="154511"/>
                    <a:pt x="1019" y="156904"/>
                    <a:pt x="2831" y="158669"/>
                  </a:cubicBezTo>
                  <a:cubicBezTo>
                    <a:pt x="4644" y="160436"/>
                    <a:pt x="7102" y="161428"/>
                    <a:pt x="9667" y="161428"/>
                  </a:cubicBezTo>
                  <a:lnTo>
                    <a:pt x="61095" y="161428"/>
                  </a:lnTo>
                  <a:cubicBezTo>
                    <a:pt x="63497" y="161421"/>
                    <a:pt x="65811" y="160545"/>
                    <a:pt x="67582" y="158968"/>
                  </a:cubicBezTo>
                  <a:cubicBezTo>
                    <a:pt x="69351" y="157387"/>
                    <a:pt x="70454" y="155224"/>
                    <a:pt x="70672" y="152893"/>
                  </a:cubicBezTo>
                  <a:cubicBezTo>
                    <a:pt x="84275" y="156089"/>
                    <a:pt x="96879" y="162447"/>
                    <a:pt x="107407" y="171422"/>
                  </a:cubicBezTo>
                  <a:cubicBezTo>
                    <a:pt x="123908" y="187495"/>
                    <a:pt x="123908" y="207850"/>
                    <a:pt x="123908" y="216538"/>
                  </a:cubicBezTo>
                  <a:cubicBezTo>
                    <a:pt x="123908" y="226534"/>
                    <a:pt x="134609" y="236581"/>
                    <a:pt x="146809" y="238050"/>
                  </a:cubicBezTo>
                  <a:cubicBezTo>
                    <a:pt x="147819" y="238169"/>
                    <a:pt x="148833" y="238228"/>
                    <a:pt x="149850" y="238228"/>
                  </a:cubicBezTo>
                  <a:cubicBezTo>
                    <a:pt x="158624" y="238228"/>
                    <a:pt x="174139" y="233780"/>
                    <a:pt x="181626" y="204700"/>
                  </a:cubicBezTo>
                  <a:cubicBezTo>
                    <a:pt x="184276" y="191550"/>
                    <a:pt x="184800" y="178076"/>
                    <a:pt x="183181" y="164768"/>
                  </a:cubicBezTo>
                  <a:lnTo>
                    <a:pt x="215769" y="164768"/>
                  </a:lnTo>
                  <a:cubicBezTo>
                    <a:pt x="223293" y="164344"/>
                    <a:pt x="230539" y="161848"/>
                    <a:pt x="236668" y="157574"/>
                  </a:cubicBezTo>
                  <a:cubicBezTo>
                    <a:pt x="242794" y="153299"/>
                    <a:pt x="247550" y="147420"/>
                    <a:pt x="250383" y="140621"/>
                  </a:cubicBezTo>
                  <a:cubicBezTo>
                    <a:pt x="256831" y="125462"/>
                    <a:pt x="252766" y="108764"/>
                    <a:pt x="239261" y="94413"/>
                  </a:cubicBezTo>
                  <a:close/>
                  <a:moveTo>
                    <a:pt x="232545" y="133414"/>
                  </a:moveTo>
                  <a:cubicBezTo>
                    <a:pt x="231192" y="136794"/>
                    <a:pt x="228914" y="139750"/>
                    <a:pt x="225957" y="141959"/>
                  </a:cubicBezTo>
                  <a:cubicBezTo>
                    <a:pt x="222999" y="144169"/>
                    <a:pt x="219477" y="145545"/>
                    <a:pt x="215772" y="145942"/>
                  </a:cubicBezTo>
                  <a:lnTo>
                    <a:pt x="172270" y="145942"/>
                  </a:lnTo>
                  <a:cubicBezTo>
                    <a:pt x="169430" y="145942"/>
                    <a:pt x="166733" y="147161"/>
                    <a:pt x="164896" y="149273"/>
                  </a:cubicBezTo>
                  <a:cubicBezTo>
                    <a:pt x="163060" y="151384"/>
                    <a:pt x="162270" y="154174"/>
                    <a:pt x="162738" y="156904"/>
                  </a:cubicBezTo>
                  <a:cubicBezTo>
                    <a:pt x="163986" y="164218"/>
                    <a:pt x="166461" y="186253"/>
                    <a:pt x="162894" y="200130"/>
                  </a:cubicBezTo>
                  <a:cubicBezTo>
                    <a:pt x="159920" y="211675"/>
                    <a:pt x="155102" y="219054"/>
                    <a:pt x="150326" y="219392"/>
                  </a:cubicBezTo>
                  <a:lnTo>
                    <a:pt x="150326" y="219394"/>
                  </a:lnTo>
                  <a:cubicBezTo>
                    <a:pt x="147523" y="219356"/>
                    <a:pt x="144908" y="218022"/>
                    <a:pt x="143279" y="215803"/>
                  </a:cubicBezTo>
                  <a:cubicBezTo>
                    <a:pt x="143279" y="205210"/>
                    <a:pt x="142761" y="179189"/>
                    <a:pt x="121111" y="158112"/>
                  </a:cubicBezTo>
                  <a:cubicBezTo>
                    <a:pt x="105722" y="143128"/>
                    <a:pt x="82926" y="136270"/>
                    <a:pt x="70775" y="133518"/>
                  </a:cubicBezTo>
                  <a:lnTo>
                    <a:pt x="70775" y="31695"/>
                  </a:lnTo>
                  <a:cubicBezTo>
                    <a:pt x="80200" y="22396"/>
                    <a:pt x="85526" y="18824"/>
                    <a:pt x="106349" y="18824"/>
                  </a:cubicBezTo>
                  <a:lnTo>
                    <a:pt x="190879" y="18824"/>
                  </a:lnTo>
                  <a:cubicBezTo>
                    <a:pt x="194962" y="18826"/>
                    <a:pt x="198915" y="20219"/>
                    <a:pt x="202052" y="22763"/>
                  </a:cubicBezTo>
                  <a:cubicBezTo>
                    <a:pt x="205190" y="25307"/>
                    <a:pt x="207313" y="28840"/>
                    <a:pt x="208053" y="32749"/>
                  </a:cubicBezTo>
                  <a:lnTo>
                    <a:pt x="220765" y="100574"/>
                  </a:lnTo>
                  <a:lnTo>
                    <a:pt x="220765" y="100571"/>
                  </a:lnTo>
                  <a:cubicBezTo>
                    <a:pt x="221119" y="102452"/>
                    <a:pt x="222051" y="104181"/>
                    <a:pt x="223439" y="105532"/>
                  </a:cubicBezTo>
                  <a:cubicBezTo>
                    <a:pt x="233130" y="114970"/>
                    <a:pt x="236267" y="124607"/>
                    <a:pt x="232545" y="133413"/>
                  </a:cubicBezTo>
                  <a:close/>
                </a:path>
              </a:pathLst>
            </a:custGeom>
            <a:solidFill>
              <a:schemeClr val="tx1"/>
            </a:solidFill>
            <a:ln w="54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ZA">
                <a:latin typeface="Lato" panose="020F0502020204030203" pitchFamily="34" charset="0"/>
                <a:ea typeface="Lato" panose="020F0502020204030203" pitchFamily="34" charset="0"/>
                <a:cs typeface="Lato" panose="020F0502020204030203" pitchFamily="34" charset="0"/>
              </a:endParaRPr>
            </a:p>
          </p:txBody>
        </p:sp>
      </p:grpSp>
      <p:grpSp>
        <p:nvGrpSpPr>
          <p:cNvPr id="6" name="Group 5">
            <a:extLst>
              <a:ext uri="{FF2B5EF4-FFF2-40B4-BE49-F238E27FC236}">
                <a16:creationId xmlns:a16="http://schemas.microsoft.com/office/drawing/2014/main" id="{89FE4D76-8E93-A705-D965-1E7572F403D5}"/>
              </a:ext>
            </a:extLst>
          </p:cNvPr>
          <p:cNvGrpSpPr/>
          <p:nvPr/>
        </p:nvGrpSpPr>
        <p:grpSpPr>
          <a:xfrm>
            <a:off x="597213" y="1321215"/>
            <a:ext cx="5608735" cy="4409406"/>
            <a:chOff x="321782" y="1758960"/>
            <a:chExt cx="5608735" cy="4409406"/>
          </a:xfrm>
        </p:grpSpPr>
        <p:sp>
          <p:nvSpPr>
            <p:cNvPr id="8" name="TextBox 5">
              <a:extLst>
                <a:ext uri="{FF2B5EF4-FFF2-40B4-BE49-F238E27FC236}">
                  <a16:creationId xmlns:a16="http://schemas.microsoft.com/office/drawing/2014/main" id="{61D4F9F8-913A-8F61-9D2D-91B17C7D6ECF}"/>
                </a:ext>
              </a:extLst>
            </p:cNvPr>
            <p:cNvSpPr txBox="1"/>
            <p:nvPr/>
          </p:nvSpPr>
          <p:spPr>
            <a:xfrm>
              <a:off x="1296381" y="2196619"/>
              <a:ext cx="463413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2800" b="1" dirty="0">
                  <a:solidFill>
                    <a:schemeClr val="accent1"/>
                  </a:solidFill>
                  <a:latin typeface="Lato" panose="020F0502020204030203" pitchFamily="34" charset="0"/>
                  <a:ea typeface="Lato" panose="020F0502020204030203" pitchFamily="34" charset="0"/>
                  <a:cs typeface="Lato" panose="020F0502020204030203" pitchFamily="34" charset="0"/>
                </a:rPr>
                <a:t>NPS</a:t>
              </a:r>
              <a:r>
                <a:rPr lang="en-US" sz="2800" i="0" u="none" strike="noStrike" cap="none" baseline="30000" dirty="0">
                  <a:solidFill>
                    <a:schemeClr val="accent1"/>
                  </a:solidFill>
                  <a:latin typeface="Century Gothic"/>
                  <a:ea typeface="Century Gothic"/>
                  <a:cs typeface="Century Gothic"/>
                  <a:sym typeface="Century Gothic"/>
                </a:rPr>
                <a:t>®</a:t>
              </a:r>
              <a:r>
                <a:rPr lang="en-ZA" sz="2800" b="1" dirty="0">
                  <a:solidFill>
                    <a:schemeClr val="accent1"/>
                  </a:solidFill>
                  <a:latin typeface="Lato" panose="020F0502020204030203" pitchFamily="34" charset="0"/>
                  <a:ea typeface="Lato" panose="020F0502020204030203" pitchFamily="34" charset="0"/>
                  <a:cs typeface="Lato" panose="020F0502020204030203" pitchFamily="34" charset="0"/>
                </a:rPr>
                <a:t> PROS</a:t>
              </a:r>
              <a:endParaRPr lang="en-ZA" sz="28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15">
              <a:extLst>
                <a:ext uri="{FF2B5EF4-FFF2-40B4-BE49-F238E27FC236}">
                  <a16:creationId xmlns:a16="http://schemas.microsoft.com/office/drawing/2014/main" id="{8D829CBB-5986-CFE3-E716-9F9234CDAE75}"/>
                </a:ext>
              </a:extLst>
            </p:cNvPr>
            <p:cNvSpPr txBox="1"/>
            <p:nvPr/>
          </p:nvSpPr>
          <p:spPr>
            <a:xfrm>
              <a:off x="1399221" y="2977749"/>
              <a:ext cx="3834260" cy="319061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563" indent="-182563">
                <a:spcAft>
                  <a:spcPts val="800"/>
                </a:spcAft>
                <a:buClrTx/>
                <a:buFont typeface="Arial" panose="020B0604020202020204" pitchFamily="34" charset="0"/>
                <a:buChar char="•"/>
                <a:tabLst>
                  <a:tab pos="182563" algn="l"/>
                  <a:tab pos="457200" algn="l"/>
                </a:tabLst>
              </a:pPr>
              <a:r>
                <a:rPr lang="en-GB" sz="2400" kern="1200" dirty="0">
                  <a:solidFill>
                    <a:schemeClr val="bg1"/>
                  </a:solidFill>
                  <a:latin typeface="Lato" panose="020F0502020204030203" pitchFamily="34" charset="0"/>
                  <a:ea typeface="Lato" panose="020F0502020204030203" pitchFamily="34" charset="0"/>
                  <a:cs typeface="Lato" panose="020F0502020204030203" pitchFamily="34" charset="0"/>
                </a:rPr>
                <a:t>Simplicity</a:t>
              </a:r>
            </a:p>
            <a:p>
              <a:pPr marL="182563" indent="-182563">
                <a:spcAft>
                  <a:spcPts val="800"/>
                </a:spcAft>
                <a:buClrTx/>
                <a:buFont typeface="Arial" panose="020B0604020202020204" pitchFamily="34" charset="0"/>
                <a:buChar char="•"/>
                <a:tabLst>
                  <a:tab pos="182563" algn="l"/>
                  <a:tab pos="457200" algn="l"/>
                </a:tabLst>
              </a:pPr>
              <a:r>
                <a:rPr lang="en-GB" sz="2400" kern="1200" dirty="0">
                  <a:solidFill>
                    <a:schemeClr val="bg1"/>
                  </a:solidFill>
                  <a:latin typeface="Lato" panose="020F0502020204030203" pitchFamily="34" charset="0"/>
                  <a:ea typeface="Lato" panose="020F0502020204030203" pitchFamily="34" charset="0"/>
                  <a:cs typeface="Lato" panose="020F0502020204030203" pitchFamily="34" charset="0"/>
                </a:rPr>
                <a:t>Actionable insights</a:t>
              </a:r>
            </a:p>
            <a:p>
              <a:pPr marL="182563" indent="-182563">
                <a:spcAft>
                  <a:spcPts val="800"/>
                </a:spcAft>
                <a:buClrTx/>
                <a:buFont typeface="Arial" panose="020B0604020202020204" pitchFamily="34" charset="0"/>
                <a:buChar char="•"/>
                <a:tabLst>
                  <a:tab pos="182563" algn="l"/>
                  <a:tab pos="457200" algn="l"/>
                </a:tabLst>
              </a:pPr>
              <a:r>
                <a:rPr lang="en-GB" sz="2400" kern="1200" dirty="0">
                  <a:solidFill>
                    <a:schemeClr val="bg1"/>
                  </a:solidFill>
                  <a:latin typeface="Lato" panose="020F0502020204030203" pitchFamily="34" charset="0"/>
                  <a:ea typeface="Lato" panose="020F0502020204030203" pitchFamily="34" charset="0"/>
                  <a:cs typeface="Lato" panose="020F0502020204030203" pitchFamily="34" charset="0"/>
                </a:rPr>
                <a:t>Predictive value</a:t>
              </a:r>
            </a:p>
            <a:p>
              <a:pPr marL="182563" indent="-182563">
                <a:spcAft>
                  <a:spcPts val="800"/>
                </a:spcAft>
                <a:buClrTx/>
                <a:buFont typeface="Arial" panose="020B0604020202020204" pitchFamily="34" charset="0"/>
                <a:buChar char="•"/>
                <a:tabLst>
                  <a:tab pos="182563" algn="l"/>
                  <a:tab pos="457200" algn="l"/>
                </a:tabLst>
              </a:pPr>
              <a:r>
                <a:rPr lang="en-GB" sz="2400" kern="1200" dirty="0">
                  <a:solidFill>
                    <a:schemeClr val="bg1"/>
                  </a:solidFill>
                  <a:latin typeface="Lato" panose="020F0502020204030203" pitchFamily="34" charset="0"/>
                  <a:ea typeface="Lato" panose="020F0502020204030203" pitchFamily="34" charset="0"/>
                  <a:cs typeface="Lato" panose="020F0502020204030203" pitchFamily="34" charset="0"/>
                </a:rPr>
                <a:t>Comparative benchmarking</a:t>
              </a:r>
            </a:p>
            <a:p>
              <a:pPr marL="182563" indent="-182563">
                <a:spcAft>
                  <a:spcPts val="800"/>
                </a:spcAft>
                <a:buClrTx/>
                <a:buFont typeface="Arial" panose="020B0604020202020204" pitchFamily="34" charset="0"/>
                <a:buChar char="•"/>
                <a:tabLst>
                  <a:tab pos="182563" algn="l"/>
                  <a:tab pos="457200" algn="l"/>
                </a:tabLst>
              </a:pPr>
              <a:r>
                <a:rPr lang="en-GB" sz="2400" kern="1200" dirty="0">
                  <a:solidFill>
                    <a:schemeClr val="bg1"/>
                  </a:solidFill>
                  <a:latin typeface="Lato" panose="020F0502020204030203" pitchFamily="34" charset="0"/>
                  <a:ea typeface="Lato" panose="020F0502020204030203" pitchFamily="34" charset="0"/>
                  <a:cs typeface="Lato" panose="020F0502020204030203" pitchFamily="34" charset="0"/>
                </a:rPr>
                <a:t>Customer-centric</a:t>
              </a:r>
            </a:p>
            <a:p>
              <a:pPr>
                <a:spcAft>
                  <a:spcPts val="800"/>
                </a:spcAft>
                <a:buClrTx/>
                <a:tabLst>
                  <a:tab pos="182563" algn="l"/>
                  <a:tab pos="457200" algn="l"/>
                </a:tabLst>
              </a:pPr>
              <a:endParaRPr lang="en-GB" sz="2400" kern="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0" name="Graphic 19">
              <a:extLst>
                <a:ext uri="{FF2B5EF4-FFF2-40B4-BE49-F238E27FC236}">
                  <a16:creationId xmlns:a16="http://schemas.microsoft.com/office/drawing/2014/main" id="{DB9C1E49-9632-49D1-BF20-8D21451A16CC}"/>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13599"/>
            <a:stretch/>
          </p:blipFill>
          <p:spPr>
            <a:xfrm>
              <a:off x="321782" y="1758960"/>
              <a:ext cx="1215188" cy="1022287"/>
            </a:xfrm>
            <a:prstGeom prst="rect">
              <a:avLst/>
            </a:prstGeom>
          </p:spPr>
        </p:pic>
      </p:grpSp>
    </p:spTree>
    <p:extLst>
      <p:ext uri="{BB962C8B-B14F-4D97-AF65-F5344CB8AC3E}">
        <p14:creationId xmlns:p14="http://schemas.microsoft.com/office/powerpoint/2010/main" val="1037310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59"/>
        <p:cNvGrpSpPr/>
        <p:nvPr/>
      </p:nvGrpSpPr>
      <p:grpSpPr>
        <a:xfrm>
          <a:off x="0" y="0"/>
          <a:ext cx="0" cy="0"/>
          <a:chOff x="0" y="0"/>
          <a:chExt cx="0" cy="0"/>
        </a:xfrm>
      </p:grpSpPr>
      <p:sp>
        <p:nvSpPr>
          <p:cNvPr id="360" name="Google Shape;360;p11"/>
          <p:cNvSpPr txBox="1"/>
          <p:nvPr/>
        </p:nvSpPr>
        <p:spPr>
          <a:xfrm>
            <a:off x="5880100" y="6356350"/>
            <a:ext cx="431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rgbClr val="919091"/>
                </a:solidFill>
                <a:latin typeface="Montserrat"/>
                <a:ea typeface="Montserrat"/>
                <a:cs typeface="Montserrat"/>
                <a:sym typeface="Montserrat"/>
              </a:rPr>
              <a:t>5</a:t>
            </a:fld>
            <a:endParaRPr sz="1200" b="0" i="0" u="none" strike="noStrike" cap="none">
              <a:solidFill>
                <a:srgbClr val="919091"/>
              </a:solidFill>
              <a:latin typeface="Montserrat"/>
              <a:ea typeface="Montserrat"/>
              <a:cs typeface="Montserrat"/>
              <a:sym typeface="Montserrat"/>
            </a:endParaRPr>
          </a:p>
        </p:txBody>
      </p:sp>
      <p:sp>
        <p:nvSpPr>
          <p:cNvPr id="2" name="Google Shape;124;p4">
            <a:extLst>
              <a:ext uri="{FF2B5EF4-FFF2-40B4-BE49-F238E27FC236}">
                <a16:creationId xmlns:a16="http://schemas.microsoft.com/office/drawing/2014/main" id="{37366D60-A7C0-E5EA-EE55-24D0AC184D04}"/>
              </a:ext>
            </a:extLst>
          </p:cNvPr>
          <p:cNvSpPr/>
          <p:nvPr/>
        </p:nvSpPr>
        <p:spPr>
          <a:xfrm>
            <a:off x="300038" y="992290"/>
            <a:ext cx="3779837" cy="363254"/>
          </a:xfrm>
          <a:custGeom>
            <a:avLst/>
            <a:gdLst/>
            <a:ahLst/>
            <a:cxnLst/>
            <a:rect l="l" t="t" r="r" b="b"/>
            <a:pathLst>
              <a:path w="4326673" h="363254" extrusionOk="0">
                <a:moveTo>
                  <a:pt x="3593" y="60542"/>
                </a:moveTo>
                <a:cubicBezTo>
                  <a:pt x="3593" y="27106"/>
                  <a:pt x="30699" y="0"/>
                  <a:pt x="64135" y="0"/>
                </a:cubicBezTo>
                <a:lnTo>
                  <a:pt x="4266131" y="0"/>
                </a:lnTo>
                <a:cubicBezTo>
                  <a:pt x="4299567" y="0"/>
                  <a:pt x="4326673" y="27106"/>
                  <a:pt x="4326673" y="60542"/>
                </a:cubicBezTo>
                <a:lnTo>
                  <a:pt x="4326673" y="302712"/>
                </a:lnTo>
                <a:cubicBezTo>
                  <a:pt x="4326673" y="336148"/>
                  <a:pt x="4299567" y="363254"/>
                  <a:pt x="4266131" y="363254"/>
                </a:cubicBezTo>
                <a:lnTo>
                  <a:pt x="0" y="363254"/>
                </a:lnTo>
                <a:cubicBezTo>
                  <a:pt x="2759" y="363254"/>
                  <a:pt x="3593" y="356468"/>
                  <a:pt x="3593" y="323032"/>
                </a:cubicBezTo>
                <a:lnTo>
                  <a:pt x="3593" y="60542"/>
                </a:lnTo>
                <a:close/>
              </a:path>
            </a:pathLst>
          </a:custGeom>
          <a:solidFill>
            <a:srgbClr val="98C93C"/>
          </a:solid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800"/>
              <a:buFont typeface="Arial"/>
              <a:buNone/>
            </a:pPr>
            <a:r>
              <a:rPr lang="en-ZA" sz="1800" b="0" i="0" u="none" strike="noStrike" cap="none" dirty="0">
                <a:solidFill>
                  <a:srgbClr val="414042"/>
                </a:solidFill>
                <a:latin typeface="Century Gothic" panose="020B0502020202020204" pitchFamily="34" charset="0"/>
                <a:ea typeface="Century Gothic"/>
                <a:cs typeface="Century Gothic"/>
                <a:sym typeface="Century Gothic"/>
              </a:rPr>
              <a:t>What is a Benchmark? </a:t>
            </a:r>
            <a:endParaRPr sz="1800" b="0" i="0" u="none" strike="noStrike" cap="none" dirty="0">
              <a:solidFill>
                <a:srgbClr val="414042"/>
              </a:solidFill>
              <a:latin typeface="Century Gothic" panose="020B0502020202020204" pitchFamily="34" charset="0"/>
              <a:ea typeface="Century Gothic"/>
              <a:cs typeface="Century Gothic"/>
              <a:sym typeface="Century Gothic"/>
            </a:endParaRPr>
          </a:p>
        </p:txBody>
      </p:sp>
      <p:sp>
        <p:nvSpPr>
          <p:cNvPr id="3" name="Google Shape;125;p4">
            <a:extLst>
              <a:ext uri="{FF2B5EF4-FFF2-40B4-BE49-F238E27FC236}">
                <a16:creationId xmlns:a16="http://schemas.microsoft.com/office/drawing/2014/main" id="{87F9B7B4-DF5D-80C9-FF8A-734B70CADB7F}"/>
              </a:ext>
            </a:extLst>
          </p:cNvPr>
          <p:cNvSpPr txBox="1"/>
          <p:nvPr/>
        </p:nvSpPr>
        <p:spPr>
          <a:xfrm>
            <a:off x="224514" y="174393"/>
            <a:ext cx="587148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ZA" sz="4000" b="0" i="0" u="none" strike="noStrike" cap="none" dirty="0">
                <a:solidFill>
                  <a:schemeClr val="bg1"/>
                </a:solidFill>
                <a:latin typeface="Century Gothic" panose="020B0502020202020204" pitchFamily="34" charset="0"/>
                <a:ea typeface="Century Gothic"/>
                <a:cs typeface="Century Gothic"/>
                <a:sym typeface="Century Gothic"/>
              </a:rPr>
              <a:t>Definitions</a:t>
            </a:r>
            <a:endParaRPr sz="40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4" name="Google Shape;169;p4">
            <a:extLst>
              <a:ext uri="{FF2B5EF4-FFF2-40B4-BE49-F238E27FC236}">
                <a16:creationId xmlns:a16="http://schemas.microsoft.com/office/drawing/2014/main" id="{671336C5-2F9F-44E2-4044-40B90CC5D8A0}"/>
              </a:ext>
            </a:extLst>
          </p:cNvPr>
          <p:cNvSpPr txBox="1"/>
          <p:nvPr/>
        </p:nvSpPr>
        <p:spPr>
          <a:xfrm>
            <a:off x="550863" y="4221545"/>
            <a:ext cx="11090274" cy="507791"/>
          </a:xfrm>
          <a:prstGeom prst="rect">
            <a:avLst/>
          </a:prstGeom>
          <a:noFill/>
          <a:ln>
            <a:noFill/>
          </a:ln>
        </p:spPr>
        <p:txBody>
          <a:bodyPr spcFirstLastPara="1" wrap="square" lIns="22850" tIns="45700" rIns="22850"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50000"/>
              </a:lnSpc>
              <a:spcBef>
                <a:spcPts val="0"/>
              </a:spcBef>
              <a:spcAft>
                <a:spcPts val="0"/>
              </a:spcAft>
              <a:buClr>
                <a:schemeClr val="lt1"/>
              </a:buClr>
              <a:buSzPts val="1400"/>
              <a:buFont typeface="Century Gothic"/>
              <a:buNone/>
            </a:pPr>
            <a:r>
              <a:rPr lang="en-US" sz="1800" dirty="0">
                <a:solidFill>
                  <a:schemeClr val="bg1"/>
                </a:solidFill>
                <a:latin typeface="Century Gothic" panose="020B0502020202020204" pitchFamily="34" charset="0"/>
              </a:rPr>
              <a:t>A reference point used to evaluate the performance of a company or organisation. </a:t>
            </a:r>
          </a:p>
        </p:txBody>
      </p:sp>
      <p:sp>
        <p:nvSpPr>
          <p:cNvPr id="5" name="TextBox 156">
            <a:extLst>
              <a:ext uri="{FF2B5EF4-FFF2-40B4-BE49-F238E27FC236}">
                <a16:creationId xmlns:a16="http://schemas.microsoft.com/office/drawing/2014/main" id="{558D40D1-2493-E5D8-E828-0BAC9D2EF677}"/>
              </a:ext>
            </a:extLst>
          </p:cNvPr>
          <p:cNvSpPr txBox="1"/>
          <p:nvPr/>
        </p:nvSpPr>
        <p:spPr>
          <a:xfrm>
            <a:off x="550863" y="4975890"/>
            <a:ext cx="1109027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chemeClr val="dk1"/>
              </a:buClr>
              <a:buSzPts val="1400"/>
            </a:pPr>
            <a:r>
              <a:rPr lang="en-US" sz="1800" b="1" dirty="0">
                <a:solidFill>
                  <a:schemeClr val="bg1"/>
                </a:solidFill>
                <a:latin typeface="Century Gothic"/>
              </a:rPr>
              <a:t>A benchmark represents the average NPS</a:t>
            </a:r>
            <a:r>
              <a:rPr lang="en-US" sz="1800" i="0" u="none" strike="noStrike" cap="none" baseline="30000" dirty="0">
                <a:solidFill>
                  <a:schemeClr val="bg1"/>
                </a:solidFill>
                <a:latin typeface="Century Gothic"/>
                <a:ea typeface="Century Gothic"/>
                <a:cs typeface="Century Gothic"/>
                <a:sym typeface="Century Gothic"/>
              </a:rPr>
              <a:t>®</a:t>
            </a:r>
            <a:r>
              <a:rPr lang="en-US" sz="1800" b="1" dirty="0">
                <a:solidFill>
                  <a:schemeClr val="bg1"/>
                </a:solidFill>
                <a:latin typeface="Century Gothic"/>
              </a:rPr>
              <a:t> score for a specific industry or market segment.</a:t>
            </a:r>
          </a:p>
          <a:p>
            <a:pPr algn="ctr">
              <a:buClr>
                <a:schemeClr val="dk1"/>
              </a:buClr>
              <a:buSzPts val="1400"/>
            </a:pPr>
            <a:r>
              <a:rPr lang="en-US" sz="1800" b="1" dirty="0">
                <a:solidFill>
                  <a:schemeClr val="bg1"/>
                </a:solidFill>
                <a:latin typeface="Century Gothic"/>
              </a:rPr>
              <a:t>By comparing their NPS</a:t>
            </a:r>
            <a:r>
              <a:rPr lang="en-US" sz="1800" i="0" u="none" strike="noStrike" cap="none" baseline="30000" dirty="0">
                <a:solidFill>
                  <a:schemeClr val="bg1"/>
                </a:solidFill>
                <a:latin typeface="Century Gothic"/>
                <a:ea typeface="Century Gothic"/>
                <a:cs typeface="Century Gothic"/>
                <a:sym typeface="Century Gothic"/>
              </a:rPr>
              <a:t>®</a:t>
            </a:r>
            <a:r>
              <a:rPr lang="en-US" sz="1800" b="1" dirty="0">
                <a:solidFill>
                  <a:schemeClr val="bg1"/>
                </a:solidFill>
                <a:latin typeface="Century Gothic"/>
              </a:rPr>
              <a:t> score to the benchmark, companies can gain insights into how well they perform relative to their competitors or peers.</a:t>
            </a:r>
          </a:p>
        </p:txBody>
      </p:sp>
      <p:pic>
        <p:nvPicPr>
          <p:cNvPr id="6" name="Picture 5" descr="A computer screen with a speedometer and graph&#10;&#10;Description automatically generated">
            <a:extLst>
              <a:ext uri="{FF2B5EF4-FFF2-40B4-BE49-F238E27FC236}">
                <a16:creationId xmlns:a16="http://schemas.microsoft.com/office/drawing/2014/main" id="{161BF0D4-6F22-7544-D12F-466F82710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9322" y="958780"/>
            <a:ext cx="3593353" cy="32627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2" name="Rectangle 1">
            <a:extLst>
              <a:ext uri="{FF2B5EF4-FFF2-40B4-BE49-F238E27FC236}">
                <a16:creationId xmlns:a16="http://schemas.microsoft.com/office/drawing/2014/main" id="{869A12B5-4073-422D-F38E-0D4EE067B69D}"/>
              </a:ext>
            </a:extLst>
          </p:cNvPr>
          <p:cNvSpPr/>
          <p:nvPr/>
        </p:nvSpPr>
        <p:spPr>
          <a:xfrm>
            <a:off x="0" y="0"/>
            <a:ext cx="6096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p>
        </p:txBody>
      </p:sp>
      <p:grpSp>
        <p:nvGrpSpPr>
          <p:cNvPr id="3" name="Group 2">
            <a:extLst>
              <a:ext uri="{FF2B5EF4-FFF2-40B4-BE49-F238E27FC236}">
                <a16:creationId xmlns:a16="http://schemas.microsoft.com/office/drawing/2014/main" id="{1CB74A66-BB88-A6E3-E472-1392175763C8}"/>
              </a:ext>
            </a:extLst>
          </p:cNvPr>
          <p:cNvGrpSpPr/>
          <p:nvPr/>
        </p:nvGrpSpPr>
        <p:grpSpPr>
          <a:xfrm>
            <a:off x="6256279" y="2514210"/>
            <a:ext cx="5428031" cy="2252524"/>
            <a:chOff x="6293799" y="2181904"/>
            <a:chExt cx="5428031" cy="2252524"/>
          </a:xfrm>
        </p:grpSpPr>
        <p:sp>
          <p:nvSpPr>
            <p:cNvPr id="16" name="TextBox 1">
              <a:extLst>
                <a:ext uri="{FF2B5EF4-FFF2-40B4-BE49-F238E27FC236}">
                  <a16:creationId xmlns:a16="http://schemas.microsoft.com/office/drawing/2014/main" id="{D810240C-97F0-F728-D87C-0B5B0B1EF3F1}"/>
                </a:ext>
              </a:extLst>
            </p:cNvPr>
            <p:cNvSpPr txBox="1"/>
            <p:nvPr/>
          </p:nvSpPr>
          <p:spPr>
            <a:xfrm>
              <a:off x="6293799" y="2184291"/>
              <a:ext cx="349908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ZA" sz="2800" b="1" dirty="0">
                  <a:latin typeface="Lato Black" panose="020F0A02020204030203" pitchFamily="34" charset="0"/>
                  <a:ea typeface="Lato" panose="020F0502020204030203" pitchFamily="34" charset="0"/>
                  <a:cs typeface="Lato" panose="020F0502020204030203" pitchFamily="34" charset="0"/>
                </a:rPr>
                <a:t>NPS</a:t>
              </a:r>
              <a:r>
                <a:rPr lang="en-US" sz="2800" i="0" u="none" strike="noStrike" cap="none" baseline="30000" dirty="0">
                  <a:solidFill>
                    <a:schemeClr val="dk1"/>
                  </a:solidFill>
                  <a:latin typeface="Century Gothic"/>
                  <a:ea typeface="Century Gothic"/>
                  <a:cs typeface="Century Gothic"/>
                  <a:sym typeface="Century Gothic"/>
                </a:rPr>
                <a:t>®</a:t>
              </a:r>
              <a:r>
                <a:rPr lang="en-ZA" sz="2800" b="1" dirty="0">
                  <a:latin typeface="Lato Black" panose="020F0A02020204030203" pitchFamily="34" charset="0"/>
                  <a:ea typeface="Lato" panose="020F0502020204030203" pitchFamily="34" charset="0"/>
                  <a:cs typeface="Lato" panose="020F0502020204030203" pitchFamily="34" charset="0"/>
                </a:rPr>
                <a:t> CONS</a:t>
              </a:r>
            </a:p>
          </p:txBody>
        </p:sp>
        <p:sp>
          <p:nvSpPr>
            <p:cNvPr id="17" name="TextBox 17">
              <a:extLst>
                <a:ext uri="{FF2B5EF4-FFF2-40B4-BE49-F238E27FC236}">
                  <a16:creationId xmlns:a16="http://schemas.microsoft.com/office/drawing/2014/main" id="{20F44D01-BD21-8069-D665-72BF146E828E}"/>
                </a:ext>
              </a:extLst>
            </p:cNvPr>
            <p:cNvSpPr txBox="1"/>
            <p:nvPr/>
          </p:nvSpPr>
          <p:spPr>
            <a:xfrm>
              <a:off x="7693285" y="2984608"/>
              <a:ext cx="4028545" cy="14498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563" indent="-182563">
                <a:lnSpc>
                  <a:spcPct val="107000"/>
                </a:lnSpc>
                <a:spcAft>
                  <a:spcPts val="800"/>
                </a:spcAft>
                <a:buClrTx/>
                <a:buFont typeface="Arial" panose="020B0604020202020204" pitchFamily="34" charset="0"/>
                <a:buChar char="•"/>
                <a:tabLst>
                  <a:tab pos="457200" algn="l"/>
                </a:tabLst>
              </a:pPr>
              <a:r>
                <a:rPr lang="en-ZA" sz="2400" b="0" i="0" dirty="0">
                  <a:solidFill>
                    <a:srgbClr val="374151"/>
                  </a:solidFill>
                  <a:effectLst/>
                  <a:latin typeface="Lato" panose="020F0502020204030203" pitchFamily="34" charset="0"/>
                  <a:ea typeface="Lato" panose="020F0502020204030203" pitchFamily="34" charset="0"/>
                  <a:cs typeface="Lato" panose="020F0502020204030203" pitchFamily="34" charset="0"/>
                </a:rPr>
                <a:t>Limited context</a:t>
              </a:r>
            </a:p>
            <a:p>
              <a:pPr marL="182563" indent="-182563">
                <a:lnSpc>
                  <a:spcPct val="107000"/>
                </a:lnSpc>
                <a:spcAft>
                  <a:spcPts val="800"/>
                </a:spcAft>
                <a:buClrTx/>
                <a:buFont typeface="Arial" panose="020B0604020202020204" pitchFamily="34" charset="0"/>
                <a:buChar char="•"/>
                <a:tabLst>
                  <a:tab pos="457200" algn="l"/>
                </a:tabLst>
              </a:pPr>
              <a:r>
                <a:rPr lang="en-ZA" sz="2400" dirty="0">
                  <a:solidFill>
                    <a:srgbClr val="374151"/>
                  </a:solidFill>
                  <a:latin typeface="Lato" panose="020F0502020204030203" pitchFamily="34" charset="0"/>
                  <a:ea typeface="Lato" panose="020F0502020204030203" pitchFamily="34" charset="0"/>
                  <a:cs typeface="Lato" panose="020F0502020204030203" pitchFamily="34" charset="0"/>
                </a:rPr>
                <a:t>Industry differences </a:t>
              </a:r>
            </a:p>
            <a:p>
              <a:pPr marL="182563" indent="-182563">
                <a:lnSpc>
                  <a:spcPct val="107000"/>
                </a:lnSpc>
                <a:spcAft>
                  <a:spcPts val="800"/>
                </a:spcAft>
                <a:buClrTx/>
                <a:buFont typeface="Arial" panose="020B0604020202020204" pitchFamily="34" charset="0"/>
                <a:buChar char="•"/>
                <a:tabLst>
                  <a:tab pos="457200" algn="l"/>
                </a:tabLst>
              </a:pPr>
              <a:r>
                <a:rPr lang="en-ZA" sz="2400" dirty="0">
                  <a:solidFill>
                    <a:srgbClr val="374151"/>
                  </a:solidFill>
                  <a:latin typeface="Lato" panose="020F0502020204030203" pitchFamily="34" charset="0"/>
                  <a:ea typeface="Lato" panose="020F0502020204030203" pitchFamily="34" charset="0"/>
                  <a:cs typeface="Lato" panose="020F0502020204030203" pitchFamily="34" charset="0"/>
                </a:rPr>
                <a:t>Variations in methodology </a:t>
              </a:r>
              <a:endParaRPr lang="en-GB" sz="2400" kern="1200" dirty="0">
                <a:solidFill>
                  <a:srgbClr val="2E444E"/>
                </a:solidFill>
                <a:latin typeface="Lato" panose="020F0502020204030203" pitchFamily="34" charset="0"/>
                <a:ea typeface="Lato" panose="020F0502020204030203" pitchFamily="34" charset="0"/>
                <a:cs typeface="Lato" panose="020F0502020204030203" pitchFamily="34" charset="0"/>
              </a:endParaRPr>
            </a:p>
          </p:txBody>
        </p:sp>
        <p:sp>
          <p:nvSpPr>
            <p:cNvPr id="18" name="Freeform: Shape 17">
              <a:extLst>
                <a:ext uri="{FF2B5EF4-FFF2-40B4-BE49-F238E27FC236}">
                  <a16:creationId xmlns:a16="http://schemas.microsoft.com/office/drawing/2014/main" id="{AD99F696-3E93-698A-955E-85AFEECA6963}"/>
                </a:ext>
              </a:extLst>
            </p:cNvPr>
            <p:cNvSpPr/>
            <p:nvPr/>
          </p:nvSpPr>
          <p:spPr>
            <a:xfrm>
              <a:off x="6905116" y="2181904"/>
              <a:ext cx="788169" cy="741037"/>
            </a:xfrm>
            <a:custGeom>
              <a:avLst/>
              <a:gdLst>
                <a:gd name="connsiteX0" fmla="*/ 239265 w 253380"/>
                <a:gd name="connsiteY0" fmla="*/ 94412 h 238228"/>
                <a:gd name="connsiteX1" fmla="*/ 227069 w 253380"/>
                <a:gd name="connsiteY1" fmla="*/ 29358 h 238228"/>
                <a:gd name="connsiteX2" fmla="*/ 214430 w 253380"/>
                <a:gd name="connsiteY2" fmla="*/ 8304 h 238228"/>
                <a:gd name="connsiteX3" fmla="*/ 190879 w 253380"/>
                <a:gd name="connsiteY3" fmla="*/ 0 h 238228"/>
                <a:gd name="connsiteX4" fmla="*/ 106339 w 253380"/>
                <a:gd name="connsiteY4" fmla="*/ 0 h 238228"/>
                <a:gd name="connsiteX5" fmla="*/ 70275 w 253380"/>
                <a:gd name="connsiteY5" fmla="*/ 7685 h 238228"/>
                <a:gd name="connsiteX6" fmla="*/ 66792 w 253380"/>
                <a:gd name="connsiteY6" fmla="*/ 2925 h 238228"/>
                <a:gd name="connsiteX7" fmla="*/ 61091 w 253380"/>
                <a:gd name="connsiteY7" fmla="*/ 1097 h 238228"/>
                <a:gd name="connsiteX8" fmla="*/ 9667 w 253380"/>
                <a:gd name="connsiteY8" fmla="*/ 1097 h 238228"/>
                <a:gd name="connsiteX9" fmla="*/ 2831 w 253380"/>
                <a:gd name="connsiteY9" fmla="*/ 3853 h 238228"/>
                <a:gd name="connsiteX10" fmla="*/ 0 w 253380"/>
                <a:gd name="connsiteY10" fmla="*/ 10509 h 238228"/>
                <a:gd name="connsiteX11" fmla="*/ 0 w 253380"/>
                <a:gd name="connsiteY11" fmla="*/ 152015 h 238228"/>
                <a:gd name="connsiteX12" fmla="*/ 2831 w 253380"/>
                <a:gd name="connsiteY12" fmla="*/ 158669 h 238228"/>
                <a:gd name="connsiteX13" fmla="*/ 9667 w 253380"/>
                <a:gd name="connsiteY13" fmla="*/ 161428 h 238228"/>
                <a:gd name="connsiteX14" fmla="*/ 61095 w 253380"/>
                <a:gd name="connsiteY14" fmla="*/ 161428 h 238228"/>
                <a:gd name="connsiteX15" fmla="*/ 67582 w 253380"/>
                <a:gd name="connsiteY15" fmla="*/ 158968 h 238228"/>
                <a:gd name="connsiteX16" fmla="*/ 70672 w 253380"/>
                <a:gd name="connsiteY16" fmla="*/ 152893 h 238228"/>
                <a:gd name="connsiteX17" fmla="*/ 107407 w 253380"/>
                <a:gd name="connsiteY17" fmla="*/ 171422 h 238228"/>
                <a:gd name="connsiteX18" fmla="*/ 123908 w 253380"/>
                <a:gd name="connsiteY18" fmla="*/ 216538 h 238228"/>
                <a:gd name="connsiteX19" fmla="*/ 146809 w 253380"/>
                <a:gd name="connsiteY19" fmla="*/ 238050 h 238228"/>
                <a:gd name="connsiteX20" fmla="*/ 149850 w 253380"/>
                <a:gd name="connsiteY20" fmla="*/ 238228 h 238228"/>
                <a:gd name="connsiteX21" fmla="*/ 181626 w 253380"/>
                <a:gd name="connsiteY21" fmla="*/ 204700 h 238228"/>
                <a:gd name="connsiteX22" fmla="*/ 183181 w 253380"/>
                <a:gd name="connsiteY22" fmla="*/ 164768 h 238228"/>
                <a:gd name="connsiteX23" fmla="*/ 215769 w 253380"/>
                <a:gd name="connsiteY23" fmla="*/ 164768 h 238228"/>
                <a:gd name="connsiteX24" fmla="*/ 236668 w 253380"/>
                <a:gd name="connsiteY24" fmla="*/ 157574 h 238228"/>
                <a:gd name="connsiteX25" fmla="*/ 250383 w 253380"/>
                <a:gd name="connsiteY25" fmla="*/ 140621 h 238228"/>
                <a:gd name="connsiteX26" fmla="*/ 239261 w 253380"/>
                <a:gd name="connsiteY26" fmla="*/ 94413 h 238228"/>
                <a:gd name="connsiteX27" fmla="*/ 232545 w 253380"/>
                <a:gd name="connsiteY27" fmla="*/ 133414 h 238228"/>
                <a:gd name="connsiteX28" fmla="*/ 225957 w 253380"/>
                <a:gd name="connsiteY28" fmla="*/ 141959 h 238228"/>
                <a:gd name="connsiteX29" fmla="*/ 215772 w 253380"/>
                <a:gd name="connsiteY29" fmla="*/ 145942 h 238228"/>
                <a:gd name="connsiteX30" fmla="*/ 172270 w 253380"/>
                <a:gd name="connsiteY30" fmla="*/ 145942 h 238228"/>
                <a:gd name="connsiteX31" fmla="*/ 164896 w 253380"/>
                <a:gd name="connsiteY31" fmla="*/ 149273 h 238228"/>
                <a:gd name="connsiteX32" fmla="*/ 162738 w 253380"/>
                <a:gd name="connsiteY32" fmla="*/ 156904 h 238228"/>
                <a:gd name="connsiteX33" fmla="*/ 162894 w 253380"/>
                <a:gd name="connsiteY33" fmla="*/ 200130 h 238228"/>
                <a:gd name="connsiteX34" fmla="*/ 150326 w 253380"/>
                <a:gd name="connsiteY34" fmla="*/ 219392 h 238228"/>
                <a:gd name="connsiteX35" fmla="*/ 150326 w 253380"/>
                <a:gd name="connsiteY35" fmla="*/ 219394 h 238228"/>
                <a:gd name="connsiteX36" fmla="*/ 143279 w 253380"/>
                <a:gd name="connsiteY36" fmla="*/ 215803 h 238228"/>
                <a:gd name="connsiteX37" fmla="*/ 121111 w 253380"/>
                <a:gd name="connsiteY37" fmla="*/ 158112 h 238228"/>
                <a:gd name="connsiteX38" fmla="*/ 70775 w 253380"/>
                <a:gd name="connsiteY38" fmla="*/ 133518 h 238228"/>
                <a:gd name="connsiteX39" fmla="*/ 70775 w 253380"/>
                <a:gd name="connsiteY39" fmla="*/ 31695 h 238228"/>
                <a:gd name="connsiteX40" fmla="*/ 106349 w 253380"/>
                <a:gd name="connsiteY40" fmla="*/ 18824 h 238228"/>
                <a:gd name="connsiteX41" fmla="*/ 190879 w 253380"/>
                <a:gd name="connsiteY41" fmla="*/ 18824 h 238228"/>
                <a:gd name="connsiteX42" fmla="*/ 202052 w 253380"/>
                <a:gd name="connsiteY42" fmla="*/ 22763 h 238228"/>
                <a:gd name="connsiteX43" fmla="*/ 208053 w 253380"/>
                <a:gd name="connsiteY43" fmla="*/ 32749 h 238228"/>
                <a:gd name="connsiteX44" fmla="*/ 220765 w 253380"/>
                <a:gd name="connsiteY44" fmla="*/ 100574 h 238228"/>
                <a:gd name="connsiteX45" fmla="*/ 220765 w 253380"/>
                <a:gd name="connsiteY45" fmla="*/ 100571 h 238228"/>
                <a:gd name="connsiteX46" fmla="*/ 223439 w 253380"/>
                <a:gd name="connsiteY46" fmla="*/ 105532 h 238228"/>
                <a:gd name="connsiteX47" fmla="*/ 232545 w 253380"/>
                <a:gd name="connsiteY47" fmla="*/ 133413 h 238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3380" h="238228">
                  <a:moveTo>
                    <a:pt x="239265" y="94412"/>
                  </a:moveTo>
                  <a:lnTo>
                    <a:pt x="227069" y="29358"/>
                  </a:lnTo>
                  <a:cubicBezTo>
                    <a:pt x="225513" y="21116"/>
                    <a:pt x="221042" y="13665"/>
                    <a:pt x="214430" y="8304"/>
                  </a:cubicBezTo>
                  <a:cubicBezTo>
                    <a:pt x="207818" y="2940"/>
                    <a:pt x="199485" y="0"/>
                    <a:pt x="190879" y="0"/>
                  </a:cubicBezTo>
                  <a:lnTo>
                    <a:pt x="106339" y="0"/>
                  </a:lnTo>
                  <a:cubicBezTo>
                    <a:pt x="89011" y="0"/>
                    <a:pt x="78966" y="2353"/>
                    <a:pt x="70275" y="7685"/>
                  </a:cubicBezTo>
                  <a:cubicBezTo>
                    <a:pt x="69664" y="5778"/>
                    <a:pt x="68445" y="4110"/>
                    <a:pt x="66792" y="2925"/>
                  </a:cubicBezTo>
                  <a:cubicBezTo>
                    <a:pt x="65141" y="1740"/>
                    <a:pt x="63143" y="1099"/>
                    <a:pt x="61091" y="1097"/>
                  </a:cubicBezTo>
                  <a:lnTo>
                    <a:pt x="9667" y="1097"/>
                  </a:lnTo>
                  <a:cubicBezTo>
                    <a:pt x="7102" y="1097"/>
                    <a:pt x="4644" y="2088"/>
                    <a:pt x="2831" y="3853"/>
                  </a:cubicBezTo>
                  <a:cubicBezTo>
                    <a:pt x="1019" y="5618"/>
                    <a:pt x="0" y="8011"/>
                    <a:pt x="0" y="10509"/>
                  </a:cubicBezTo>
                  <a:lnTo>
                    <a:pt x="0" y="152015"/>
                  </a:lnTo>
                  <a:cubicBezTo>
                    <a:pt x="0" y="154511"/>
                    <a:pt x="1019" y="156904"/>
                    <a:pt x="2831" y="158669"/>
                  </a:cubicBezTo>
                  <a:cubicBezTo>
                    <a:pt x="4644" y="160436"/>
                    <a:pt x="7102" y="161428"/>
                    <a:pt x="9667" y="161428"/>
                  </a:cubicBezTo>
                  <a:lnTo>
                    <a:pt x="61095" y="161428"/>
                  </a:lnTo>
                  <a:cubicBezTo>
                    <a:pt x="63497" y="161421"/>
                    <a:pt x="65811" y="160545"/>
                    <a:pt x="67582" y="158968"/>
                  </a:cubicBezTo>
                  <a:cubicBezTo>
                    <a:pt x="69351" y="157387"/>
                    <a:pt x="70454" y="155224"/>
                    <a:pt x="70672" y="152893"/>
                  </a:cubicBezTo>
                  <a:cubicBezTo>
                    <a:pt x="84275" y="156089"/>
                    <a:pt x="96879" y="162447"/>
                    <a:pt x="107407" y="171422"/>
                  </a:cubicBezTo>
                  <a:cubicBezTo>
                    <a:pt x="123908" y="187495"/>
                    <a:pt x="123908" y="207850"/>
                    <a:pt x="123908" y="216538"/>
                  </a:cubicBezTo>
                  <a:cubicBezTo>
                    <a:pt x="123908" y="226534"/>
                    <a:pt x="134609" y="236581"/>
                    <a:pt x="146809" y="238050"/>
                  </a:cubicBezTo>
                  <a:cubicBezTo>
                    <a:pt x="147819" y="238169"/>
                    <a:pt x="148833" y="238228"/>
                    <a:pt x="149850" y="238228"/>
                  </a:cubicBezTo>
                  <a:cubicBezTo>
                    <a:pt x="158624" y="238228"/>
                    <a:pt x="174139" y="233780"/>
                    <a:pt x="181626" y="204700"/>
                  </a:cubicBezTo>
                  <a:cubicBezTo>
                    <a:pt x="184276" y="191550"/>
                    <a:pt x="184800" y="178076"/>
                    <a:pt x="183181" y="164768"/>
                  </a:cubicBezTo>
                  <a:lnTo>
                    <a:pt x="215769" y="164768"/>
                  </a:lnTo>
                  <a:cubicBezTo>
                    <a:pt x="223293" y="164344"/>
                    <a:pt x="230539" y="161848"/>
                    <a:pt x="236668" y="157574"/>
                  </a:cubicBezTo>
                  <a:cubicBezTo>
                    <a:pt x="242794" y="153299"/>
                    <a:pt x="247550" y="147420"/>
                    <a:pt x="250383" y="140621"/>
                  </a:cubicBezTo>
                  <a:cubicBezTo>
                    <a:pt x="256831" y="125462"/>
                    <a:pt x="252766" y="108764"/>
                    <a:pt x="239261" y="94413"/>
                  </a:cubicBezTo>
                  <a:close/>
                  <a:moveTo>
                    <a:pt x="232545" y="133414"/>
                  </a:moveTo>
                  <a:cubicBezTo>
                    <a:pt x="231192" y="136794"/>
                    <a:pt x="228914" y="139750"/>
                    <a:pt x="225957" y="141959"/>
                  </a:cubicBezTo>
                  <a:cubicBezTo>
                    <a:pt x="222999" y="144169"/>
                    <a:pt x="219477" y="145545"/>
                    <a:pt x="215772" y="145942"/>
                  </a:cubicBezTo>
                  <a:lnTo>
                    <a:pt x="172270" y="145942"/>
                  </a:lnTo>
                  <a:cubicBezTo>
                    <a:pt x="169430" y="145942"/>
                    <a:pt x="166733" y="147161"/>
                    <a:pt x="164896" y="149273"/>
                  </a:cubicBezTo>
                  <a:cubicBezTo>
                    <a:pt x="163060" y="151384"/>
                    <a:pt x="162270" y="154174"/>
                    <a:pt x="162738" y="156904"/>
                  </a:cubicBezTo>
                  <a:cubicBezTo>
                    <a:pt x="163986" y="164218"/>
                    <a:pt x="166461" y="186253"/>
                    <a:pt x="162894" y="200130"/>
                  </a:cubicBezTo>
                  <a:cubicBezTo>
                    <a:pt x="159920" y="211675"/>
                    <a:pt x="155102" y="219054"/>
                    <a:pt x="150326" y="219392"/>
                  </a:cubicBezTo>
                  <a:lnTo>
                    <a:pt x="150326" y="219394"/>
                  </a:lnTo>
                  <a:cubicBezTo>
                    <a:pt x="147523" y="219356"/>
                    <a:pt x="144908" y="218022"/>
                    <a:pt x="143279" y="215803"/>
                  </a:cubicBezTo>
                  <a:cubicBezTo>
                    <a:pt x="143279" y="205210"/>
                    <a:pt x="142761" y="179189"/>
                    <a:pt x="121111" y="158112"/>
                  </a:cubicBezTo>
                  <a:cubicBezTo>
                    <a:pt x="105722" y="143128"/>
                    <a:pt x="82926" y="136270"/>
                    <a:pt x="70775" y="133518"/>
                  </a:cubicBezTo>
                  <a:lnTo>
                    <a:pt x="70775" y="31695"/>
                  </a:lnTo>
                  <a:cubicBezTo>
                    <a:pt x="80200" y="22396"/>
                    <a:pt x="85526" y="18824"/>
                    <a:pt x="106349" y="18824"/>
                  </a:cubicBezTo>
                  <a:lnTo>
                    <a:pt x="190879" y="18824"/>
                  </a:lnTo>
                  <a:cubicBezTo>
                    <a:pt x="194962" y="18826"/>
                    <a:pt x="198915" y="20219"/>
                    <a:pt x="202052" y="22763"/>
                  </a:cubicBezTo>
                  <a:cubicBezTo>
                    <a:pt x="205190" y="25307"/>
                    <a:pt x="207313" y="28840"/>
                    <a:pt x="208053" y="32749"/>
                  </a:cubicBezTo>
                  <a:lnTo>
                    <a:pt x="220765" y="100574"/>
                  </a:lnTo>
                  <a:lnTo>
                    <a:pt x="220765" y="100571"/>
                  </a:lnTo>
                  <a:cubicBezTo>
                    <a:pt x="221119" y="102452"/>
                    <a:pt x="222051" y="104181"/>
                    <a:pt x="223439" y="105532"/>
                  </a:cubicBezTo>
                  <a:cubicBezTo>
                    <a:pt x="233130" y="114970"/>
                    <a:pt x="236267" y="124607"/>
                    <a:pt x="232545" y="133413"/>
                  </a:cubicBezTo>
                  <a:close/>
                </a:path>
              </a:pathLst>
            </a:custGeom>
            <a:solidFill>
              <a:schemeClr val="tx1"/>
            </a:solidFill>
            <a:ln w="54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ZA"/>
            </a:p>
          </p:txBody>
        </p:sp>
      </p:grpSp>
      <p:grpSp>
        <p:nvGrpSpPr>
          <p:cNvPr id="4" name="Group 3">
            <a:extLst>
              <a:ext uri="{FF2B5EF4-FFF2-40B4-BE49-F238E27FC236}">
                <a16:creationId xmlns:a16="http://schemas.microsoft.com/office/drawing/2014/main" id="{89FE4D76-8E93-A705-D965-1E7572F403D5}"/>
              </a:ext>
            </a:extLst>
          </p:cNvPr>
          <p:cNvGrpSpPr/>
          <p:nvPr/>
        </p:nvGrpSpPr>
        <p:grpSpPr>
          <a:xfrm>
            <a:off x="507690" y="2091266"/>
            <a:ext cx="5608735" cy="2624302"/>
            <a:chOff x="321782" y="1758960"/>
            <a:chExt cx="5608735" cy="2624302"/>
          </a:xfrm>
        </p:grpSpPr>
        <p:sp>
          <p:nvSpPr>
            <p:cNvPr id="7" name="TextBox 5">
              <a:extLst>
                <a:ext uri="{FF2B5EF4-FFF2-40B4-BE49-F238E27FC236}">
                  <a16:creationId xmlns:a16="http://schemas.microsoft.com/office/drawing/2014/main" id="{61D4F9F8-913A-8F61-9D2D-91B17C7D6ECF}"/>
                </a:ext>
              </a:extLst>
            </p:cNvPr>
            <p:cNvSpPr txBox="1"/>
            <p:nvPr/>
          </p:nvSpPr>
          <p:spPr>
            <a:xfrm>
              <a:off x="1296381" y="2196619"/>
              <a:ext cx="463413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2800" b="1" dirty="0">
                  <a:solidFill>
                    <a:schemeClr val="accent1"/>
                  </a:solidFill>
                  <a:latin typeface="Lato Black" panose="020F0A02020204030203" pitchFamily="34" charset="0"/>
                  <a:ea typeface="Lato" panose="020F0502020204030203" pitchFamily="34" charset="0"/>
                  <a:cs typeface="Lato" panose="020F0502020204030203" pitchFamily="34" charset="0"/>
                </a:rPr>
                <a:t>NPS</a:t>
              </a:r>
              <a:r>
                <a:rPr lang="en-US" sz="2800" i="0" u="none" strike="noStrike" cap="none" baseline="30000" dirty="0">
                  <a:solidFill>
                    <a:schemeClr val="accent1"/>
                  </a:solidFill>
                  <a:latin typeface="Century Gothic"/>
                  <a:ea typeface="Century Gothic"/>
                  <a:cs typeface="Century Gothic"/>
                  <a:sym typeface="Century Gothic"/>
                </a:rPr>
                <a:t>®</a:t>
              </a:r>
              <a:r>
                <a:rPr lang="en-ZA" sz="2800" b="1" dirty="0">
                  <a:solidFill>
                    <a:schemeClr val="accent1"/>
                  </a:solidFill>
                  <a:latin typeface="Lato Black" panose="020F0A02020204030203" pitchFamily="34" charset="0"/>
                  <a:ea typeface="Lato" panose="020F0502020204030203" pitchFamily="34" charset="0"/>
                  <a:cs typeface="Lato" panose="020F0502020204030203" pitchFamily="34" charset="0"/>
                </a:rPr>
                <a:t> PROS</a:t>
              </a:r>
              <a:endParaRPr lang="en-ZA" sz="2800" b="1" dirty="0">
                <a:solidFill>
                  <a:schemeClr val="bg1"/>
                </a:solidFill>
                <a:latin typeface="Lato Black" panose="020F0A02020204030203" pitchFamily="34" charset="0"/>
                <a:ea typeface="Lato" panose="020F0502020204030203" pitchFamily="34" charset="0"/>
                <a:cs typeface="Lato" panose="020F0502020204030203" pitchFamily="34" charset="0"/>
              </a:endParaRPr>
            </a:p>
          </p:txBody>
        </p:sp>
        <p:sp>
          <p:nvSpPr>
            <p:cNvPr id="14" name="TextBox 15">
              <a:extLst>
                <a:ext uri="{FF2B5EF4-FFF2-40B4-BE49-F238E27FC236}">
                  <a16:creationId xmlns:a16="http://schemas.microsoft.com/office/drawing/2014/main" id="{8D829CBB-5986-CFE3-E716-9F9234CDAE75}"/>
                </a:ext>
              </a:extLst>
            </p:cNvPr>
            <p:cNvSpPr txBox="1"/>
            <p:nvPr/>
          </p:nvSpPr>
          <p:spPr>
            <a:xfrm>
              <a:off x="1399221" y="2977749"/>
              <a:ext cx="3834260" cy="14055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563" indent="-182563">
                <a:spcAft>
                  <a:spcPts val="800"/>
                </a:spcAft>
                <a:buClrTx/>
                <a:buFont typeface="Arial" panose="020B0604020202020204" pitchFamily="34" charset="0"/>
                <a:buChar char="•"/>
                <a:tabLst>
                  <a:tab pos="182563" algn="l"/>
                  <a:tab pos="457200" algn="l"/>
                </a:tabLst>
              </a:pPr>
              <a:r>
                <a:rPr lang="en-ZA" sz="2400" b="0" i="0" dirty="0">
                  <a:solidFill>
                    <a:schemeClr val="bg1"/>
                  </a:solidFill>
                  <a:effectLst/>
                  <a:latin typeface="Lato" panose="020F0502020204030203" pitchFamily="34" charset="0"/>
                  <a:ea typeface="Lato" panose="020F0502020204030203" pitchFamily="34" charset="0"/>
                  <a:cs typeface="Lato" panose="020F0502020204030203" pitchFamily="34" charset="0"/>
                </a:rPr>
                <a:t>Comparison</a:t>
              </a:r>
            </a:p>
            <a:p>
              <a:pPr marL="182563" indent="-182563">
                <a:spcAft>
                  <a:spcPts val="800"/>
                </a:spcAft>
                <a:buClrTx/>
                <a:buFont typeface="Arial" panose="020B0604020202020204" pitchFamily="34" charset="0"/>
                <a:buChar char="•"/>
                <a:tabLst>
                  <a:tab pos="182563" algn="l"/>
                  <a:tab pos="457200" algn="l"/>
                </a:tabLst>
              </a:pPr>
              <a:r>
                <a:rPr lang="en-ZA" sz="2400" b="0" i="0" kern="1200" dirty="0">
                  <a:solidFill>
                    <a:schemeClr val="bg1"/>
                  </a:solidFill>
                  <a:effectLst/>
                  <a:latin typeface="Lato" panose="020F0502020204030203" pitchFamily="34" charset="0"/>
                  <a:ea typeface="Lato" panose="020F0502020204030203" pitchFamily="34" charset="0"/>
                  <a:cs typeface="Lato" panose="020F0502020204030203" pitchFamily="34" charset="0"/>
                </a:rPr>
                <a:t>Goal-setting</a:t>
              </a:r>
            </a:p>
            <a:p>
              <a:pPr marL="182563" indent="-182563">
                <a:spcAft>
                  <a:spcPts val="800"/>
                </a:spcAft>
                <a:buClrTx/>
                <a:buFont typeface="Arial" panose="020B0604020202020204" pitchFamily="34" charset="0"/>
                <a:buChar char="•"/>
                <a:tabLst>
                  <a:tab pos="182563" algn="l"/>
                  <a:tab pos="457200" algn="l"/>
                </a:tabLst>
              </a:pPr>
              <a:r>
                <a:rPr lang="en-ZA" sz="2400" kern="1200" dirty="0">
                  <a:solidFill>
                    <a:schemeClr val="bg1"/>
                  </a:solidFill>
                  <a:latin typeface="Lato" panose="020F0502020204030203" pitchFamily="34" charset="0"/>
                  <a:ea typeface="Lato" panose="020F0502020204030203" pitchFamily="34" charset="0"/>
                  <a:cs typeface="Lato" panose="020F0502020204030203" pitchFamily="34" charset="0"/>
                </a:rPr>
                <a:t>Competitive analysis</a:t>
              </a:r>
              <a:endParaRPr lang="en-GB" sz="2400" kern="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5" name="Graphic 19">
              <a:extLst>
                <a:ext uri="{FF2B5EF4-FFF2-40B4-BE49-F238E27FC236}">
                  <a16:creationId xmlns:a16="http://schemas.microsoft.com/office/drawing/2014/main" id="{DB9C1E49-9632-49D1-BF20-8D21451A16CC}"/>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13599"/>
            <a:stretch/>
          </p:blipFill>
          <p:spPr>
            <a:xfrm>
              <a:off x="321782" y="1758960"/>
              <a:ext cx="1215188" cy="1022287"/>
            </a:xfrm>
            <a:prstGeom prst="rect">
              <a:avLst/>
            </a:prstGeom>
          </p:spPr>
        </p:pic>
      </p:grpSp>
    </p:spTree>
    <p:extLst>
      <p:ext uri="{BB962C8B-B14F-4D97-AF65-F5344CB8AC3E}">
        <p14:creationId xmlns:p14="http://schemas.microsoft.com/office/powerpoint/2010/main" val="685870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59"/>
        <p:cNvGrpSpPr/>
        <p:nvPr/>
      </p:nvGrpSpPr>
      <p:grpSpPr>
        <a:xfrm>
          <a:off x="0" y="0"/>
          <a:ext cx="0" cy="0"/>
          <a:chOff x="0" y="0"/>
          <a:chExt cx="0" cy="0"/>
        </a:xfrm>
      </p:grpSpPr>
      <p:sp>
        <p:nvSpPr>
          <p:cNvPr id="360" name="Google Shape;360;p11"/>
          <p:cNvSpPr txBox="1"/>
          <p:nvPr/>
        </p:nvSpPr>
        <p:spPr>
          <a:xfrm>
            <a:off x="5880100" y="6356350"/>
            <a:ext cx="431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rgbClr val="919091"/>
                </a:solidFill>
                <a:latin typeface="Montserrat"/>
                <a:ea typeface="Montserrat"/>
                <a:cs typeface="Montserrat"/>
                <a:sym typeface="Montserrat"/>
              </a:rPr>
              <a:t>7</a:t>
            </a:fld>
            <a:endParaRPr sz="1200" b="0" i="0" u="none" strike="noStrike" cap="none">
              <a:solidFill>
                <a:srgbClr val="919091"/>
              </a:solidFill>
              <a:latin typeface="Montserrat"/>
              <a:ea typeface="Montserrat"/>
              <a:cs typeface="Montserrat"/>
              <a:sym typeface="Montserrat"/>
            </a:endParaRPr>
          </a:p>
        </p:txBody>
      </p:sp>
      <p:sp>
        <p:nvSpPr>
          <p:cNvPr id="2" name="Google Shape;124;p4">
            <a:extLst>
              <a:ext uri="{FF2B5EF4-FFF2-40B4-BE49-F238E27FC236}">
                <a16:creationId xmlns:a16="http://schemas.microsoft.com/office/drawing/2014/main" id="{37366D60-A7C0-E5EA-EE55-24D0AC184D04}"/>
              </a:ext>
            </a:extLst>
          </p:cNvPr>
          <p:cNvSpPr/>
          <p:nvPr/>
        </p:nvSpPr>
        <p:spPr>
          <a:xfrm>
            <a:off x="300038" y="992290"/>
            <a:ext cx="3779837" cy="363254"/>
          </a:xfrm>
          <a:custGeom>
            <a:avLst/>
            <a:gdLst/>
            <a:ahLst/>
            <a:cxnLst/>
            <a:rect l="l" t="t" r="r" b="b"/>
            <a:pathLst>
              <a:path w="4326673" h="363254" extrusionOk="0">
                <a:moveTo>
                  <a:pt x="3593" y="60542"/>
                </a:moveTo>
                <a:cubicBezTo>
                  <a:pt x="3593" y="27106"/>
                  <a:pt x="30699" y="0"/>
                  <a:pt x="64135" y="0"/>
                </a:cubicBezTo>
                <a:lnTo>
                  <a:pt x="4266131" y="0"/>
                </a:lnTo>
                <a:cubicBezTo>
                  <a:pt x="4299567" y="0"/>
                  <a:pt x="4326673" y="27106"/>
                  <a:pt x="4326673" y="60542"/>
                </a:cubicBezTo>
                <a:lnTo>
                  <a:pt x="4326673" y="302712"/>
                </a:lnTo>
                <a:cubicBezTo>
                  <a:pt x="4326673" y="336148"/>
                  <a:pt x="4299567" y="363254"/>
                  <a:pt x="4266131" y="363254"/>
                </a:cubicBezTo>
                <a:lnTo>
                  <a:pt x="0" y="363254"/>
                </a:lnTo>
                <a:cubicBezTo>
                  <a:pt x="2759" y="363254"/>
                  <a:pt x="3593" y="356468"/>
                  <a:pt x="3593" y="323032"/>
                </a:cubicBezTo>
                <a:lnTo>
                  <a:pt x="3593" y="60542"/>
                </a:lnTo>
                <a:close/>
              </a:path>
            </a:pathLst>
          </a:custGeom>
          <a:solidFill>
            <a:srgbClr val="98C93C"/>
          </a:solid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800"/>
              <a:buFont typeface="Arial"/>
              <a:buNone/>
            </a:pPr>
            <a:r>
              <a:rPr lang="en-ZA" sz="1800" b="0" i="0" u="none" strike="noStrike" cap="none" dirty="0">
                <a:solidFill>
                  <a:srgbClr val="414042"/>
                </a:solidFill>
                <a:latin typeface="Century Gothic" panose="020B0502020202020204" pitchFamily="34" charset="0"/>
                <a:ea typeface="Century Gothic"/>
                <a:cs typeface="Century Gothic"/>
                <a:sym typeface="Century Gothic"/>
              </a:rPr>
              <a:t>Methodology</a:t>
            </a:r>
            <a:endParaRPr sz="1800" b="0" i="0" u="none" strike="noStrike" cap="none" dirty="0">
              <a:solidFill>
                <a:srgbClr val="414042"/>
              </a:solidFill>
              <a:latin typeface="Century Gothic" panose="020B0502020202020204" pitchFamily="34" charset="0"/>
              <a:ea typeface="Century Gothic"/>
              <a:cs typeface="Century Gothic"/>
              <a:sym typeface="Century Gothic"/>
            </a:endParaRPr>
          </a:p>
        </p:txBody>
      </p:sp>
      <p:sp>
        <p:nvSpPr>
          <p:cNvPr id="3" name="Google Shape;125;p4">
            <a:extLst>
              <a:ext uri="{FF2B5EF4-FFF2-40B4-BE49-F238E27FC236}">
                <a16:creationId xmlns:a16="http://schemas.microsoft.com/office/drawing/2014/main" id="{87F9B7B4-DF5D-80C9-FF8A-734B70CADB7F}"/>
              </a:ext>
            </a:extLst>
          </p:cNvPr>
          <p:cNvSpPr txBox="1"/>
          <p:nvPr/>
        </p:nvSpPr>
        <p:spPr>
          <a:xfrm>
            <a:off x="224514" y="174393"/>
            <a:ext cx="587148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ZA" sz="4000" b="0" i="0" u="none" strike="noStrike" cap="none" dirty="0">
                <a:solidFill>
                  <a:schemeClr val="bg1"/>
                </a:solidFill>
                <a:latin typeface="Century Gothic" panose="020B0502020202020204" pitchFamily="34" charset="0"/>
                <a:ea typeface="Century Gothic"/>
                <a:cs typeface="Century Gothic"/>
                <a:sym typeface="Century Gothic"/>
              </a:rPr>
              <a:t>Benchmark Study</a:t>
            </a:r>
            <a:endParaRPr sz="40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7" name="TextBox 8">
            <a:extLst>
              <a:ext uri="{FF2B5EF4-FFF2-40B4-BE49-F238E27FC236}">
                <a16:creationId xmlns:a16="http://schemas.microsoft.com/office/drawing/2014/main" id="{73AAFDA8-F84F-8780-5C6D-92E581250E18}"/>
              </a:ext>
            </a:extLst>
          </p:cNvPr>
          <p:cNvSpPr txBox="1"/>
          <p:nvPr/>
        </p:nvSpPr>
        <p:spPr>
          <a:xfrm>
            <a:off x="340784" y="2266302"/>
            <a:ext cx="5196023" cy="37832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ZA" sz="1600" dirty="0">
                <a:solidFill>
                  <a:schemeClr val="bg1"/>
                </a:solidFill>
                <a:effectLst/>
                <a:latin typeface="Lato" panose="020F0502020204030203" pitchFamily="34" charset="0"/>
                <a:ea typeface="Lato" panose="020F0502020204030203" pitchFamily="34" charset="0"/>
                <a:cs typeface="Lato" panose="020F0502020204030203" pitchFamily="34" charset="0"/>
              </a:rPr>
              <a:t>The following benchmark study intends to examine the 2022 NPS</a:t>
            </a:r>
            <a:r>
              <a:rPr lang="en-US" sz="1600" i="0" u="none" strike="noStrike" cap="none" baseline="30000" dirty="0">
                <a:solidFill>
                  <a:schemeClr val="bg1"/>
                </a:solidFill>
                <a:latin typeface="Century Gothic"/>
                <a:ea typeface="Century Gothic"/>
                <a:cs typeface="Century Gothic"/>
                <a:sym typeface="Century Gothic"/>
              </a:rPr>
              <a:t>®</a:t>
            </a:r>
            <a:r>
              <a:rPr lang="en-ZA" sz="1600" dirty="0">
                <a:solidFill>
                  <a:schemeClr val="bg1"/>
                </a:solidFill>
                <a:effectLst/>
                <a:latin typeface="Lato" panose="020F0502020204030203" pitchFamily="34" charset="0"/>
                <a:ea typeface="Lato" panose="020F0502020204030203" pitchFamily="34" charset="0"/>
                <a:cs typeface="Lato" panose="020F0502020204030203" pitchFamily="34" charset="0"/>
              </a:rPr>
              <a:t>  across various industries and journey touchpoints using the three main survey methodologies; IVR, SMS and online.</a:t>
            </a:r>
          </a:p>
          <a:p>
            <a:pPr>
              <a:lnSpc>
                <a:spcPct val="150000"/>
              </a:lnSpc>
            </a:pPr>
            <a:r>
              <a:rPr lang="en-ZA" sz="1600" dirty="0">
                <a:solidFill>
                  <a:schemeClr val="bg1"/>
                </a:solidFill>
                <a:effectLst/>
                <a:latin typeface="Lato" panose="020F0502020204030203" pitchFamily="34" charset="0"/>
                <a:ea typeface="Lato" panose="020F0502020204030203" pitchFamily="34" charset="0"/>
                <a:cs typeface="Lato" panose="020F0502020204030203" pitchFamily="34" charset="0"/>
              </a:rPr>
              <a:t> </a:t>
            </a:r>
          </a:p>
          <a:p>
            <a:pPr>
              <a:lnSpc>
                <a:spcPct val="150000"/>
              </a:lnSpc>
            </a:pPr>
            <a:r>
              <a:rPr lang="en-ZA" b="1" dirty="0">
                <a:solidFill>
                  <a:schemeClr val="accent1"/>
                </a:solidFill>
                <a:effectLst/>
                <a:latin typeface="Lato Black" panose="020F0A02020204030203" pitchFamily="34" charset="0"/>
                <a:ea typeface="Lato" panose="020F0502020204030203" pitchFamily="34" charset="0"/>
                <a:cs typeface="Lato" panose="020F0502020204030203" pitchFamily="34" charset="0"/>
              </a:rPr>
              <a:t>ASSUMPTIONS:</a:t>
            </a:r>
          </a:p>
          <a:p>
            <a:pPr marL="342900" lvl="0" indent="-342900">
              <a:lnSpc>
                <a:spcPct val="150000"/>
              </a:lnSpc>
              <a:buClr>
                <a:schemeClr val="bg1"/>
              </a:buClr>
              <a:buFont typeface="Symbol" panose="05050102010706020507" pitchFamily="18" charset="2"/>
              <a:buChar char=""/>
            </a:pPr>
            <a:r>
              <a:rPr lang="en-ZA" sz="1600" dirty="0">
                <a:solidFill>
                  <a:schemeClr val="bg1"/>
                </a:solidFill>
                <a:effectLst/>
                <a:latin typeface="Lato" panose="020F0502020204030203" pitchFamily="34" charset="0"/>
                <a:ea typeface="Lato" panose="020F0502020204030203" pitchFamily="34" charset="0"/>
                <a:cs typeface="Lato" panose="020F0502020204030203" pitchFamily="34" charset="0"/>
              </a:rPr>
              <a:t>All* (apart from 3 sets of results) were recorded in 2022 and no analysis was done on samples of less than 100 with </a:t>
            </a:r>
            <a:r>
              <a:rPr lang="en-ZA" sz="1600" b="1" dirty="0">
                <a:solidFill>
                  <a:schemeClr val="accent1"/>
                </a:solidFill>
                <a:effectLst/>
                <a:latin typeface="Lato" panose="020F0502020204030203" pitchFamily="34" charset="0"/>
                <a:ea typeface="Lato" panose="020F0502020204030203" pitchFamily="34" charset="0"/>
                <a:cs typeface="Lato" panose="020F0502020204030203" pitchFamily="34" charset="0"/>
              </a:rPr>
              <a:t>2 832 966 </a:t>
            </a:r>
            <a:r>
              <a:rPr lang="en-ZA" sz="1600" dirty="0">
                <a:solidFill>
                  <a:schemeClr val="bg1"/>
                </a:solidFill>
                <a:effectLst/>
                <a:latin typeface="Lato" panose="020F0502020204030203" pitchFamily="34" charset="0"/>
                <a:ea typeface="Lato" panose="020F0502020204030203" pitchFamily="34" charset="0"/>
                <a:cs typeface="Lato" panose="020F0502020204030203" pitchFamily="34" charset="0"/>
              </a:rPr>
              <a:t>results analysed in total.</a:t>
            </a:r>
          </a:p>
          <a:p>
            <a:pPr marL="342900" lvl="0" indent="-342900">
              <a:lnSpc>
                <a:spcPct val="150000"/>
              </a:lnSpc>
              <a:buClr>
                <a:schemeClr val="bg1"/>
              </a:buClr>
              <a:buFont typeface="Symbol" panose="05050102010706020507" pitchFamily="18" charset="2"/>
              <a:buChar char=""/>
            </a:pPr>
            <a:r>
              <a:rPr lang="en-ZA" sz="1600" dirty="0">
                <a:solidFill>
                  <a:schemeClr val="bg1"/>
                </a:solidFill>
                <a:effectLst/>
                <a:latin typeface="Lato" panose="020F0502020204030203" pitchFamily="34" charset="0"/>
                <a:ea typeface="Lato" panose="020F0502020204030203" pitchFamily="34" charset="0"/>
                <a:cs typeface="Lato" panose="020F0502020204030203" pitchFamily="34" charset="0"/>
              </a:rPr>
              <a:t>Average NPS</a:t>
            </a:r>
            <a:r>
              <a:rPr lang="en-US" sz="1600" i="0" u="none" strike="noStrike" cap="none" baseline="30000" dirty="0">
                <a:solidFill>
                  <a:schemeClr val="bg1"/>
                </a:solidFill>
                <a:latin typeface="Century Gothic"/>
                <a:ea typeface="Century Gothic"/>
                <a:cs typeface="Century Gothic"/>
                <a:sym typeface="Century Gothic"/>
              </a:rPr>
              <a:t>®</a:t>
            </a:r>
            <a:r>
              <a:rPr lang="en-ZA" sz="1600" dirty="0">
                <a:solidFill>
                  <a:schemeClr val="bg1"/>
                </a:solidFill>
                <a:effectLst/>
                <a:latin typeface="Lato" panose="020F0502020204030203" pitchFamily="34" charset="0"/>
                <a:ea typeface="Lato" panose="020F0502020204030203" pitchFamily="34" charset="0"/>
                <a:cs typeface="Lato" panose="020F0502020204030203" pitchFamily="34" charset="0"/>
              </a:rPr>
              <a:t> benchmark was </a:t>
            </a:r>
            <a:r>
              <a:rPr lang="en-ZA" sz="1600" dirty="0">
                <a:solidFill>
                  <a:schemeClr val="accent1"/>
                </a:solidFill>
                <a:effectLst/>
                <a:latin typeface="Lato" panose="020F0502020204030203" pitchFamily="34" charset="0"/>
                <a:ea typeface="Lato" panose="020F0502020204030203" pitchFamily="34" charset="0"/>
                <a:cs typeface="Lato" panose="020F0502020204030203" pitchFamily="34" charset="0"/>
              </a:rPr>
              <a:t>43</a:t>
            </a:r>
            <a:r>
              <a:rPr lang="en-ZA" sz="1600" dirty="0">
                <a:solidFill>
                  <a:schemeClr val="bg1"/>
                </a:solidFill>
                <a:effectLst/>
                <a:latin typeface="Lato" panose="020F0502020204030203" pitchFamily="34" charset="0"/>
                <a:ea typeface="Lato" panose="020F0502020204030203" pitchFamily="34" charset="0"/>
                <a:cs typeface="Lato" panose="020F0502020204030203" pitchFamily="34" charset="0"/>
              </a:rPr>
              <a:t>.</a:t>
            </a:r>
          </a:p>
        </p:txBody>
      </p:sp>
      <p:sp>
        <p:nvSpPr>
          <p:cNvPr id="8" name="TextBox 9">
            <a:extLst>
              <a:ext uri="{FF2B5EF4-FFF2-40B4-BE49-F238E27FC236}">
                <a16:creationId xmlns:a16="http://schemas.microsoft.com/office/drawing/2014/main" id="{EEFC3FBE-8ED2-8253-C196-FFAE606BBB12}"/>
              </a:ext>
            </a:extLst>
          </p:cNvPr>
          <p:cNvSpPr txBox="1"/>
          <p:nvPr/>
        </p:nvSpPr>
        <p:spPr>
          <a:xfrm>
            <a:off x="6186983" y="3468426"/>
            <a:ext cx="5196021" cy="25367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bg1"/>
              </a:buClr>
            </a:pPr>
            <a:r>
              <a:rPr lang="en-US" b="1" dirty="0">
                <a:solidFill>
                  <a:schemeClr val="accent1"/>
                </a:solidFill>
                <a:latin typeface="Lato Black" panose="020F0A02020204030203" pitchFamily="34" charset="0"/>
                <a:ea typeface="Lato" panose="020F0502020204030203" pitchFamily="34" charset="0"/>
                <a:cs typeface="Lato" panose="020F0502020204030203" pitchFamily="34" charset="0"/>
              </a:rPr>
              <a:t>INDUSTRIES:</a:t>
            </a:r>
          </a:p>
          <a:p>
            <a:pPr marL="342900" indent="-342900">
              <a:lnSpc>
                <a:spcPct val="150000"/>
              </a:lnSpc>
              <a:buClr>
                <a:schemeClr val="bg1"/>
              </a:buClr>
              <a:buFont typeface="Arial" panose="020B0604020202020204" pitchFamily="34" charset="0"/>
              <a:buChar char="•"/>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Banking</a:t>
            </a:r>
          </a:p>
          <a:p>
            <a:pPr marL="342900" indent="-342900">
              <a:lnSpc>
                <a:spcPct val="150000"/>
              </a:lnSpc>
              <a:buClr>
                <a:schemeClr val="bg1"/>
              </a:buClr>
              <a:buFont typeface="Arial" panose="020B0604020202020204" pitchFamily="34" charset="0"/>
              <a:buChar char="•"/>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Financial Services/Insurance </a:t>
            </a:r>
          </a:p>
          <a:p>
            <a:pPr marL="342900" indent="-342900">
              <a:lnSpc>
                <a:spcPct val="150000"/>
              </a:lnSpc>
              <a:buClr>
                <a:schemeClr val="bg1"/>
              </a:buClr>
              <a:buFont typeface="Arial" panose="020B0604020202020204" pitchFamily="34" charset="0"/>
              <a:buChar char="•"/>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Healthcare Providers and Subsidiaries</a:t>
            </a:r>
          </a:p>
          <a:p>
            <a:pPr marL="342900" indent="-342900">
              <a:lnSpc>
                <a:spcPct val="150000"/>
              </a:lnSpc>
              <a:buClr>
                <a:schemeClr val="bg1"/>
              </a:buClr>
              <a:buFont typeface="Arial" panose="020B0604020202020204" pitchFamily="34" charset="0"/>
              <a:buChar char="•"/>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Business Process Outsourcing</a:t>
            </a:r>
          </a:p>
          <a:p>
            <a:pPr marL="342900" indent="-342900">
              <a:lnSpc>
                <a:spcPct val="150000"/>
              </a:lnSpc>
              <a:buClr>
                <a:schemeClr val="bg1"/>
              </a:buClr>
              <a:buFont typeface="Arial" panose="020B0604020202020204" pitchFamily="34" charset="0"/>
              <a:buChar char="•"/>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Housing/Property</a:t>
            </a:r>
          </a:p>
          <a:p>
            <a:pPr marL="342900" indent="-342900">
              <a:lnSpc>
                <a:spcPct val="150000"/>
              </a:lnSpc>
              <a:buClr>
                <a:schemeClr val="bg1"/>
              </a:buClr>
              <a:buFont typeface="Arial" panose="020B0604020202020204" pitchFamily="34" charset="0"/>
              <a:buChar char="•"/>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Telecommunications</a:t>
            </a:r>
          </a:p>
        </p:txBody>
      </p:sp>
      <p:graphicFrame>
        <p:nvGraphicFramePr>
          <p:cNvPr id="9" name="Google Shape;686;p26">
            <a:extLst>
              <a:ext uri="{FF2B5EF4-FFF2-40B4-BE49-F238E27FC236}">
                <a16:creationId xmlns:a16="http://schemas.microsoft.com/office/drawing/2014/main" id="{D12CA3CF-8A2C-42A3-61E5-038F5F7C3A9A}"/>
              </a:ext>
            </a:extLst>
          </p:cNvPr>
          <p:cNvGraphicFramePr/>
          <p:nvPr>
            <p:extLst>
              <p:ext uri="{D42A27DB-BD31-4B8C-83A1-F6EECF244321}">
                <p14:modId xmlns:p14="http://schemas.microsoft.com/office/powerpoint/2010/main" val="1091668130"/>
              </p:ext>
            </p:extLst>
          </p:nvPr>
        </p:nvGraphicFramePr>
        <p:xfrm>
          <a:off x="4983479" y="368300"/>
          <a:ext cx="6978017" cy="38052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59507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5" name="Google Shape;105;p3"/>
          <p:cNvSpPr txBox="1"/>
          <p:nvPr/>
        </p:nvSpPr>
        <p:spPr>
          <a:xfrm>
            <a:off x="224514" y="220981"/>
            <a:ext cx="587148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ZA" sz="4000" dirty="0">
                <a:solidFill>
                  <a:schemeClr val="dk1"/>
                </a:solidFill>
                <a:latin typeface="Century Gothic"/>
                <a:ea typeface="Century Gothic"/>
                <a:cs typeface="Century Gothic"/>
                <a:sym typeface="Century Gothic"/>
              </a:rPr>
              <a:t>Noteworthy</a:t>
            </a:r>
            <a:endParaRPr sz="4000" b="0" i="0" u="none" strike="noStrike" cap="none" dirty="0">
              <a:solidFill>
                <a:schemeClr val="dk1"/>
              </a:solidFill>
              <a:latin typeface="Century Gothic"/>
              <a:ea typeface="Century Gothic"/>
              <a:cs typeface="Century Gothic"/>
              <a:sym typeface="Century Gothic"/>
            </a:endParaRPr>
          </a:p>
        </p:txBody>
      </p:sp>
      <p:sp>
        <p:nvSpPr>
          <p:cNvPr id="111" name="Google Shape;111;p3"/>
          <p:cNvSpPr txBox="1"/>
          <p:nvPr/>
        </p:nvSpPr>
        <p:spPr>
          <a:xfrm>
            <a:off x="300038" y="1586547"/>
            <a:ext cx="5795962" cy="3970277"/>
          </a:xfrm>
          <a:prstGeom prst="rect">
            <a:avLst/>
          </a:prstGeom>
          <a:noFill/>
          <a:ln>
            <a:noFill/>
          </a:ln>
        </p:spPr>
        <p:txBody>
          <a:bodyPr spcFirstLastPara="1" wrap="square" lIns="91425" tIns="45700" rIns="91425" bIns="45700" anchor="t" anchorCtr="0">
            <a:spAutoFit/>
          </a:bodyPr>
          <a:lstStyle/>
          <a:p>
            <a:pPr marL="0" marR="0" lvl="2" indent="0" algn="just" rtl="0">
              <a:lnSpc>
                <a:spcPct val="150000"/>
              </a:lnSpc>
              <a:spcBef>
                <a:spcPts val="0"/>
              </a:spcBef>
              <a:spcAft>
                <a:spcPts val="0"/>
              </a:spcAft>
              <a:buNone/>
            </a:pPr>
            <a:r>
              <a:rPr lang="en-US" i="0" u="none" strike="noStrike" cap="none" dirty="0">
                <a:solidFill>
                  <a:schemeClr val="dk1"/>
                </a:solidFill>
                <a:latin typeface="Century Gothic"/>
                <a:ea typeface="Century Gothic"/>
                <a:cs typeface="Century Gothic"/>
                <a:sym typeface="Century Gothic"/>
              </a:rPr>
              <a:t>As with any kind of analysis, there will be nuances in being able to compare fully and completely “like for like”. Therefore, the following aspects need to be taken into consideration:</a:t>
            </a:r>
          </a:p>
          <a:p>
            <a:pPr marL="0" marR="0" lvl="2" indent="0" algn="just" rtl="0">
              <a:lnSpc>
                <a:spcPct val="150000"/>
              </a:lnSpc>
              <a:spcBef>
                <a:spcPts val="0"/>
              </a:spcBef>
              <a:spcAft>
                <a:spcPts val="0"/>
              </a:spcAft>
              <a:buNone/>
            </a:pPr>
            <a:endParaRPr lang="en-US" i="0" u="none" strike="noStrike" cap="none" dirty="0">
              <a:solidFill>
                <a:schemeClr val="dk1"/>
              </a:solidFill>
              <a:latin typeface="Century Gothic"/>
              <a:ea typeface="Century Gothic"/>
              <a:cs typeface="Century Gothic"/>
              <a:sym typeface="Century Gothic"/>
            </a:endParaRPr>
          </a:p>
          <a:p>
            <a:pPr marL="0" marR="0" lvl="2" indent="0" algn="just" rtl="0">
              <a:lnSpc>
                <a:spcPct val="150000"/>
              </a:lnSpc>
              <a:spcBef>
                <a:spcPts val="0"/>
              </a:spcBef>
              <a:spcAft>
                <a:spcPts val="0"/>
              </a:spcAft>
              <a:buNone/>
            </a:pPr>
            <a:r>
              <a:rPr lang="en-US" b="1" i="0" u="none" strike="noStrike" cap="none" dirty="0">
                <a:solidFill>
                  <a:schemeClr val="dk1"/>
                </a:solidFill>
                <a:latin typeface="Century Gothic"/>
                <a:ea typeface="Century Gothic"/>
                <a:cs typeface="Century Gothic"/>
                <a:sym typeface="Century Gothic"/>
              </a:rPr>
              <a:t>Rating Scales: </a:t>
            </a:r>
            <a:r>
              <a:rPr lang="en-US" i="0" u="none" strike="noStrike" cap="none" dirty="0">
                <a:solidFill>
                  <a:schemeClr val="dk1"/>
                </a:solidFill>
                <a:latin typeface="Century Gothic"/>
                <a:ea typeface="Century Gothic"/>
                <a:cs typeface="Century Gothic"/>
                <a:sym typeface="Century Gothic"/>
              </a:rPr>
              <a:t>Although the standard metric for NPS</a:t>
            </a:r>
            <a:r>
              <a:rPr lang="en-US" i="0" u="none" strike="noStrike" cap="none" baseline="30000" dirty="0">
                <a:solidFill>
                  <a:schemeClr val="dk1"/>
                </a:solidFill>
                <a:latin typeface="Century Gothic"/>
                <a:ea typeface="Century Gothic"/>
                <a:cs typeface="Century Gothic"/>
                <a:sym typeface="Century Gothic"/>
              </a:rPr>
              <a:t>®</a:t>
            </a:r>
            <a:r>
              <a:rPr lang="en-US" i="0" u="none" strike="noStrike" cap="none" dirty="0">
                <a:solidFill>
                  <a:schemeClr val="dk1"/>
                </a:solidFill>
                <a:latin typeface="Century Gothic"/>
                <a:ea typeface="Century Gothic"/>
                <a:cs typeface="Century Gothic"/>
                <a:sym typeface="Century Gothic"/>
              </a:rPr>
              <a:t> measurement, some clients require bespoke rating scales. Consequently, some questions that were </a:t>
            </a:r>
            <a:r>
              <a:rPr lang="en-US" i="0" u="none" strike="noStrike" cap="none" dirty="0" err="1">
                <a:solidFill>
                  <a:schemeClr val="dk1"/>
                </a:solidFill>
                <a:latin typeface="Century Gothic"/>
                <a:ea typeface="Century Gothic"/>
                <a:cs typeface="Century Gothic"/>
                <a:sym typeface="Century Gothic"/>
              </a:rPr>
              <a:t>analysed</a:t>
            </a:r>
            <a:r>
              <a:rPr lang="en-US" i="0" u="none" strike="noStrike" cap="none" dirty="0">
                <a:solidFill>
                  <a:schemeClr val="dk1"/>
                </a:solidFill>
                <a:latin typeface="Century Gothic"/>
                <a:ea typeface="Century Gothic"/>
                <a:cs typeface="Century Gothic"/>
                <a:sym typeface="Century Gothic"/>
              </a:rPr>
              <a:t> used scales of 1 to 5 and 1 to 10, as well as the standard NPS</a:t>
            </a:r>
            <a:r>
              <a:rPr lang="en-US" i="0" u="none" strike="noStrike" cap="none" baseline="30000" dirty="0">
                <a:solidFill>
                  <a:schemeClr val="dk1"/>
                </a:solidFill>
                <a:latin typeface="Century Gothic"/>
                <a:ea typeface="Century Gothic"/>
                <a:cs typeface="Century Gothic"/>
                <a:sym typeface="Century Gothic"/>
              </a:rPr>
              <a:t>®</a:t>
            </a:r>
            <a:r>
              <a:rPr lang="en-US" i="0" u="none" strike="noStrike" cap="none" dirty="0">
                <a:solidFill>
                  <a:schemeClr val="dk1"/>
                </a:solidFill>
                <a:latin typeface="Century Gothic"/>
                <a:ea typeface="Century Gothic"/>
                <a:cs typeface="Century Gothic"/>
                <a:sym typeface="Century Gothic"/>
              </a:rPr>
              <a:t> </a:t>
            </a:r>
            <a:br>
              <a:rPr lang="en-US" i="0" u="none" strike="noStrike" cap="none" dirty="0">
                <a:solidFill>
                  <a:schemeClr val="dk1"/>
                </a:solidFill>
                <a:latin typeface="Century Gothic"/>
                <a:ea typeface="Century Gothic"/>
                <a:cs typeface="Century Gothic"/>
                <a:sym typeface="Century Gothic"/>
              </a:rPr>
            </a:br>
            <a:r>
              <a:rPr lang="en-US" i="0" u="none" strike="noStrike" cap="none" dirty="0">
                <a:solidFill>
                  <a:schemeClr val="dk1"/>
                </a:solidFill>
                <a:latin typeface="Century Gothic"/>
                <a:ea typeface="Century Gothic"/>
                <a:cs typeface="Century Gothic"/>
                <a:sym typeface="Century Gothic"/>
              </a:rPr>
              <a:t>0 to 10. In order to compare these as accurately as possible, the 1 to 5 and 1 and 10 scales were converted to 0 to 10. In addition, the 1 to 5 and 1 to 10 scale results may be inflated due to the absence of an absolute zero. </a:t>
            </a:r>
          </a:p>
        </p:txBody>
      </p:sp>
      <p:grpSp>
        <p:nvGrpSpPr>
          <p:cNvPr id="7" name="Group 6">
            <a:extLst>
              <a:ext uri="{FF2B5EF4-FFF2-40B4-BE49-F238E27FC236}">
                <a16:creationId xmlns:a16="http://schemas.microsoft.com/office/drawing/2014/main" id="{22652DFD-940D-FF2B-5A82-A59CBEDE2271}"/>
              </a:ext>
            </a:extLst>
          </p:cNvPr>
          <p:cNvGrpSpPr/>
          <p:nvPr/>
        </p:nvGrpSpPr>
        <p:grpSpPr>
          <a:xfrm>
            <a:off x="6858706" y="1586547"/>
            <a:ext cx="3585773" cy="4116705"/>
            <a:chOff x="7683810" y="848320"/>
            <a:chExt cx="2525780" cy="2889280"/>
          </a:xfrm>
        </p:grpSpPr>
        <p:sp>
          <p:nvSpPr>
            <p:cNvPr id="2" name="Google Shape;127;p4">
              <a:extLst>
                <a:ext uri="{FF2B5EF4-FFF2-40B4-BE49-F238E27FC236}">
                  <a16:creationId xmlns:a16="http://schemas.microsoft.com/office/drawing/2014/main" id="{356759CC-0466-A199-44AF-C11E461F6CE7}"/>
                </a:ext>
              </a:extLst>
            </p:cNvPr>
            <p:cNvSpPr/>
            <p:nvPr/>
          </p:nvSpPr>
          <p:spPr>
            <a:xfrm>
              <a:off x="7683810" y="848320"/>
              <a:ext cx="2525780" cy="2889280"/>
            </a:xfrm>
            <a:custGeom>
              <a:avLst/>
              <a:gdLst/>
              <a:ahLst/>
              <a:cxnLst/>
              <a:rect l="l" t="t" r="r" b="b"/>
              <a:pathLst>
                <a:path w="3782154" h="3521710" extrusionOk="0">
                  <a:moveTo>
                    <a:pt x="2317" y="586963"/>
                  </a:moveTo>
                  <a:cubicBezTo>
                    <a:pt x="2317" y="262792"/>
                    <a:pt x="265109" y="0"/>
                    <a:pt x="589280" y="0"/>
                  </a:cubicBezTo>
                  <a:lnTo>
                    <a:pt x="3195191" y="0"/>
                  </a:lnTo>
                  <a:cubicBezTo>
                    <a:pt x="3519362" y="0"/>
                    <a:pt x="3782154" y="262792"/>
                    <a:pt x="3782154" y="586963"/>
                  </a:cubicBezTo>
                  <a:lnTo>
                    <a:pt x="3782154" y="2934747"/>
                  </a:lnTo>
                  <a:cubicBezTo>
                    <a:pt x="3782154" y="3258918"/>
                    <a:pt x="3519362" y="3521710"/>
                    <a:pt x="3195191" y="3521710"/>
                  </a:cubicBezTo>
                  <a:lnTo>
                    <a:pt x="0" y="3511550"/>
                  </a:lnTo>
                  <a:cubicBezTo>
                    <a:pt x="949" y="3521710"/>
                    <a:pt x="2317" y="3258918"/>
                    <a:pt x="2317" y="2934747"/>
                  </a:cubicBezTo>
                  <a:lnTo>
                    <a:pt x="2317" y="586963"/>
                  </a:lnTo>
                  <a:close/>
                </a:path>
              </a:pathLst>
            </a:custGeom>
            <a:solidFill>
              <a:srgbClr val="98C9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a:ea typeface="Century Gothic"/>
                <a:cs typeface="Century Gothic"/>
                <a:sym typeface="Century Gothic"/>
              </a:endParaRPr>
            </a:p>
          </p:txBody>
        </p:sp>
        <p:pic>
          <p:nvPicPr>
            <p:cNvPr id="4" name="Graphic 3" descr="Open quotation mark outline">
              <a:extLst>
                <a:ext uri="{FF2B5EF4-FFF2-40B4-BE49-F238E27FC236}">
                  <a16:creationId xmlns:a16="http://schemas.microsoft.com/office/drawing/2014/main" id="{F58440A5-1006-093F-A67F-F50D1C189D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2400" y="960860"/>
              <a:ext cx="914400" cy="914400"/>
            </a:xfrm>
            <a:prstGeom prst="rect">
              <a:avLst/>
            </a:prstGeom>
          </p:spPr>
        </p:pic>
        <p:sp>
          <p:nvSpPr>
            <p:cNvPr id="6" name="TextBox 5">
              <a:extLst>
                <a:ext uri="{FF2B5EF4-FFF2-40B4-BE49-F238E27FC236}">
                  <a16:creationId xmlns:a16="http://schemas.microsoft.com/office/drawing/2014/main" id="{805A2C78-D8B5-A517-A397-B77B860612F0}"/>
                </a:ext>
              </a:extLst>
            </p:cNvPr>
            <p:cNvSpPr txBox="1"/>
            <p:nvPr/>
          </p:nvSpPr>
          <p:spPr>
            <a:xfrm>
              <a:off x="7943850" y="1718104"/>
              <a:ext cx="2265740" cy="1706485"/>
            </a:xfrm>
            <a:prstGeom prst="rect">
              <a:avLst/>
            </a:prstGeom>
            <a:noFill/>
          </p:spPr>
          <p:txBody>
            <a:bodyPr wrap="square">
              <a:spAutoFit/>
            </a:bodyPr>
            <a:lstStyle/>
            <a:p>
              <a:r>
                <a:rPr lang="en-US" sz="2000" dirty="0">
                  <a:solidFill>
                    <a:schemeClr val="bg1"/>
                  </a:solidFill>
                  <a:latin typeface="Century Gothic"/>
                  <a:sym typeface="Century Gothic"/>
                </a:rPr>
                <a:t>The most exciting  phrase to hear in science, the one </a:t>
              </a:r>
              <a:br>
                <a:rPr lang="en-US" sz="2000" dirty="0">
                  <a:solidFill>
                    <a:schemeClr val="bg1"/>
                  </a:solidFill>
                  <a:latin typeface="Century Gothic"/>
                  <a:sym typeface="Century Gothic"/>
                </a:rPr>
              </a:br>
              <a:r>
                <a:rPr lang="en-US" sz="2000" dirty="0">
                  <a:solidFill>
                    <a:schemeClr val="bg1"/>
                  </a:solidFill>
                  <a:latin typeface="Century Gothic"/>
                  <a:sym typeface="Century Gothic"/>
                </a:rPr>
                <a:t>that heralds new discoveries, is not ‘Eureka!’ but ‘That’s funny…” </a:t>
              </a:r>
            </a:p>
            <a:p>
              <a:r>
                <a:rPr lang="en-US" sz="1200" dirty="0">
                  <a:solidFill>
                    <a:schemeClr val="bg1"/>
                  </a:solidFill>
                  <a:latin typeface="Century Gothic"/>
                  <a:sym typeface="Century Gothic"/>
                </a:rPr>
                <a:t>~Isaac Asimov</a:t>
              </a:r>
              <a:endParaRPr lang="en-GB" sz="1200" dirty="0">
                <a:solidFill>
                  <a:schemeClr val="bg1"/>
                </a:solidFill>
              </a:endParaRPr>
            </a:p>
          </p:txBody>
        </p:sp>
      </p:grpSp>
    </p:spTree>
    <p:extLst>
      <p:ext uri="{BB962C8B-B14F-4D97-AF65-F5344CB8AC3E}">
        <p14:creationId xmlns:p14="http://schemas.microsoft.com/office/powerpoint/2010/main" val="1037643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p:cNvGrpSpPr/>
        <p:nvPr/>
      </p:nvGrpSpPr>
      <p:grpSpPr>
        <a:xfrm>
          <a:off x="0" y="0"/>
          <a:ext cx="0" cy="0"/>
          <a:chOff x="0" y="0"/>
          <a:chExt cx="0" cy="0"/>
        </a:xfrm>
      </p:grpSpPr>
      <p:sp>
        <p:nvSpPr>
          <p:cNvPr id="105" name="Google Shape;105;p3"/>
          <p:cNvSpPr txBox="1"/>
          <p:nvPr/>
        </p:nvSpPr>
        <p:spPr>
          <a:xfrm>
            <a:off x="224514" y="2852421"/>
            <a:ext cx="587148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ZA" sz="4000" dirty="0">
                <a:solidFill>
                  <a:schemeClr val="bg1"/>
                </a:solidFill>
                <a:latin typeface="Century Gothic"/>
                <a:ea typeface="Century Gothic"/>
                <a:cs typeface="Century Gothic"/>
                <a:sym typeface="Century Gothic"/>
              </a:rPr>
              <a:t>Benchmark By Industry</a:t>
            </a:r>
            <a:endParaRPr sz="4000" b="0" i="0" u="none" strike="noStrike" cap="none"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957961597"/>
      </p:ext>
    </p:extLst>
  </p:cSld>
  <p:clrMapOvr>
    <a:masterClrMapping/>
  </p:clrMapOvr>
</p:sld>
</file>

<file path=ppt/theme/theme1.xml><?xml version="1.0" encoding="utf-8"?>
<a:theme xmlns:a="http://schemas.openxmlformats.org/drawingml/2006/main" name="Office Theme">
  <a:themeElements>
    <a:clrScheme name="Smoke CI Colours">
      <a:dk1>
        <a:srgbClr val="414042"/>
      </a:dk1>
      <a:lt1>
        <a:srgbClr val="FFFFFF"/>
      </a:lt1>
      <a:dk2>
        <a:srgbClr val="414042"/>
      </a:dk2>
      <a:lt2>
        <a:srgbClr val="E7E6E6"/>
      </a:lt2>
      <a:accent1>
        <a:srgbClr val="96C83E"/>
      </a:accent1>
      <a:accent2>
        <a:srgbClr val="ED2224"/>
      </a:accent2>
      <a:accent3>
        <a:srgbClr val="FDC010"/>
      </a:accent3>
      <a:accent4>
        <a:srgbClr val="96C83E"/>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268</TotalTime>
  <Words>1648</Words>
  <Application>Microsoft Office PowerPoint</Application>
  <PresentationFormat>Widescreen</PresentationFormat>
  <Paragraphs>160</Paragraphs>
  <Slides>19</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Montserrat</vt:lpstr>
      <vt:lpstr>Lato Black</vt:lpstr>
      <vt:lpstr>Century Gothic</vt:lpstr>
      <vt:lpstr>Symbol</vt:lpstr>
      <vt:lpstr>Arial</vt:lpstr>
      <vt:lpstr>Calibri</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Banking Service: Relationship-focused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Beverley Dormer</dc:creator>
  <cp:lastModifiedBy>Beverley Dormer</cp:lastModifiedBy>
  <cp:revision>7</cp:revision>
  <dcterms:modified xsi:type="dcterms:W3CDTF">2023-12-05T08:56:58Z</dcterms:modified>
</cp:coreProperties>
</file>